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23" r:id="rId19"/>
    <p:sldId id="616" r:id="rId20"/>
    <p:sldId id="1000" r:id="rId21"/>
    <p:sldId id="619"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36" autoAdjust="0"/>
    <p:restoredTop sz="58915" autoAdjust="0"/>
  </p:normalViewPr>
  <p:slideViewPr>
    <p:cSldViewPr snapToGrid="0" snapToObjects="1">
      <p:cViewPr varScale="1">
        <p:scale>
          <a:sx n="57" d="100"/>
          <a:sy n="57" d="100"/>
        </p:scale>
        <p:origin x="408" y="5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6/29/2021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200" dirty="0"/>
              <a:t>Оваа сесија ќе</a:t>
            </a:r>
            <a:r>
              <a:rPr lang="mk-MK" sz="1200" baseline="0" dirty="0"/>
              <a:t> биде поделена во 4 дела</a:t>
            </a:r>
            <a:r>
              <a:rPr lang="en-GB" sz="1200" dirty="0"/>
              <a:t>.</a:t>
            </a:r>
          </a:p>
          <a:p>
            <a:r>
              <a:rPr lang="mk-MK" sz="1200" dirty="0"/>
              <a:t>Првиот дел од сесијата ќе</a:t>
            </a:r>
            <a:r>
              <a:rPr lang="mk-MK" sz="1200" baseline="0" dirty="0"/>
              <a:t> даде преглед на </a:t>
            </a:r>
            <a:r>
              <a:rPr lang="en-US" sz="1200" baseline="0" dirty="0"/>
              <a:t>C-PROC</a:t>
            </a:r>
            <a:r>
              <a:rPr lang="mk-MK" sz="1200" baseline="0" dirty="0"/>
              <a:t> и активностите што ги спроведува</a:t>
            </a:r>
            <a:r>
              <a:rPr lang="en-GB" sz="1200" dirty="0"/>
              <a:t>. </a:t>
            </a:r>
          </a:p>
          <a:p>
            <a:r>
              <a:rPr lang="mk-MK" sz="1200" dirty="0"/>
              <a:t>Вториот дел од сесијата ќе ја разгледа структурата на Специјализираниот судски курс за меѓународна соработка</a:t>
            </a:r>
            <a:r>
              <a:rPr lang="en-GB" sz="1200" dirty="0"/>
              <a:t>.</a:t>
            </a:r>
          </a:p>
          <a:p>
            <a:r>
              <a:rPr lang="mk-MK" sz="1200" dirty="0"/>
              <a:t>Третиот дел од сесијата ќе им</a:t>
            </a:r>
            <a:r>
              <a:rPr lang="mk-MK" sz="1200" baseline="0" dirty="0"/>
              <a:t> даде можност на учесниците да се претстават</a:t>
            </a:r>
            <a:r>
              <a:rPr lang="en-GB" sz="1200" dirty="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mk-MK" sz="1200" dirty="0"/>
              <a:t>Четвртиот дел од сесијата ќе ги резимира</a:t>
            </a:r>
            <a:r>
              <a:rPr lang="mk-MK" sz="1200" baseline="0" dirty="0"/>
              <a:t> целите на сесијата.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kern="1200" dirty="0">
                <a:solidFill>
                  <a:schemeClr val="tx1"/>
                </a:solidFill>
                <a:latin typeface="+mn-lt"/>
                <a:ea typeface="MS PGothic" pitchFamily="34" charset="-128"/>
                <a:cs typeface="ＭＳ Ｐゴシック" charset="0"/>
              </a:rPr>
              <a:t>Овој слајд дава информации за Канцеларијата за програма за сајбер-криминал (C-PROC). Ова е главното тело одговорно за промовирање на пристапот на Советот на Европа за поддршка на градење на капацитети во однос на можностите за кривична правда за сајбер-криминал и електронски докази.</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mk-MK" sz="1200" kern="1200" dirty="0">
                <a:solidFill>
                  <a:schemeClr val="tx1"/>
                </a:solidFill>
                <a:latin typeface="+mn-lt"/>
                <a:ea typeface="MS PGothic" pitchFamily="34" charset="-128"/>
                <a:cs typeface="ＭＳ Ｐゴシック" charset="0"/>
              </a:rPr>
              <a:t>Овој слајд наведува различни тековни проекти</a:t>
            </a:r>
            <a:r>
              <a:rPr lang="mk-MK" sz="1200" kern="1200" baseline="0" dirty="0">
                <a:solidFill>
                  <a:schemeClr val="tx1"/>
                </a:solidFill>
                <a:latin typeface="+mn-lt"/>
                <a:ea typeface="MS PGothic" pitchFamily="34" charset="-128"/>
                <a:cs typeface="ＭＳ Ｐゴシック" charset="0"/>
              </a:rPr>
              <a:t> што ги води </a:t>
            </a:r>
            <a:r>
              <a:rPr lang="ru-RU" sz="1200" kern="1200" baseline="0" dirty="0">
                <a:solidFill>
                  <a:schemeClr val="tx1"/>
                </a:solidFill>
                <a:latin typeface="+mn-lt"/>
                <a:ea typeface="MS PGothic" pitchFamily="34" charset="-128"/>
                <a:cs typeface="ＭＳ Ｐゴシック" charset="0"/>
              </a:rPr>
              <a:t>Канцеларијата за програма за сајбер-криминал</a:t>
            </a:r>
            <a:r>
              <a:rPr lang="mk-MK" sz="1200"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C-PROC</a:t>
            </a:r>
            <a:r>
              <a:rPr lang="mk-MK" sz="1200" kern="1200" dirty="0">
                <a:solidFill>
                  <a:schemeClr val="tx1"/>
                </a:solidFill>
                <a:latin typeface="+mn-lt"/>
                <a:ea typeface="MS PGothic" pitchFamily="34" charset="-128"/>
                <a:cs typeface="ＭＳ Ｐゴシック" charset="0"/>
              </a:rPr>
              <a:t>). Обучувачот може да објасни</a:t>
            </a:r>
            <a:r>
              <a:rPr lang="mk-MK" sz="1200" kern="1200" baseline="0" dirty="0">
                <a:solidFill>
                  <a:schemeClr val="tx1"/>
                </a:solidFill>
                <a:latin typeface="+mn-lt"/>
                <a:ea typeface="MS PGothic" pitchFamily="34" charset="-128"/>
                <a:cs typeface="ＭＳ Ｐゴシック" charset="0"/>
              </a:rPr>
              <a:t> дека откако </a:t>
            </a:r>
            <a:r>
              <a:rPr lang="en-US" sz="1200" kern="1200" baseline="0" dirty="0">
                <a:solidFill>
                  <a:schemeClr val="tx1"/>
                </a:solidFill>
                <a:latin typeface="+mn-lt"/>
                <a:ea typeface="MS PGothic" pitchFamily="34" charset="-128"/>
                <a:cs typeface="ＭＳ Ｐゴシック" charset="0"/>
              </a:rPr>
              <a:t>C-PROC</a:t>
            </a:r>
            <a:r>
              <a:rPr lang="mk-MK" sz="1200" kern="1200" baseline="0" dirty="0">
                <a:solidFill>
                  <a:schemeClr val="tx1"/>
                </a:solidFill>
                <a:latin typeface="+mn-lt"/>
                <a:ea typeface="MS PGothic" pitchFamily="34" charset="-128"/>
                <a:cs typeface="ＭＳ Ｐゴシック" charset="0"/>
              </a:rPr>
              <a:t> започна со работа во април 2014 година, иницираше голем број проекти – од кои многу се завршени. Обучувачот може да објасни за дадените тековни проекти. Обучувачот може да сподели детали за програмите наведени на слајдот:</a:t>
            </a:r>
            <a:endParaRPr lang="en-GB" sz="1200" kern="1200" dirty="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a:p>
            <a:r>
              <a:rPr lang="en-US" b="1" dirty="0" err="1">
                <a:effectLst/>
                <a:latin typeface="Open Sans"/>
              </a:rPr>
              <a:t>GLACY</a:t>
            </a:r>
            <a:r>
              <a:rPr lang="en-US" b="1" dirty="0">
                <a:effectLst/>
                <a:latin typeface="Open Sans"/>
              </a:rPr>
              <a:t>+ </a:t>
            </a:r>
            <a:r>
              <a:rPr lang="mk-MK" dirty="0">
                <a:effectLst/>
                <a:latin typeface="Open Sans"/>
              </a:rPr>
              <a:t>е заеднички проект</a:t>
            </a:r>
            <a:r>
              <a:rPr lang="mk-MK" baseline="0" dirty="0">
                <a:effectLst/>
                <a:latin typeface="Open Sans"/>
              </a:rPr>
              <a:t> на Европската Унија (Инструмент кој придонесува за мир и стабилност) и Советот на Европа</a:t>
            </a:r>
            <a:r>
              <a:rPr lang="en-US" dirty="0">
                <a:effectLst/>
                <a:latin typeface="Open Sans"/>
              </a:rPr>
              <a:t>.</a:t>
            </a:r>
          </a:p>
          <a:p>
            <a:r>
              <a:rPr lang="en-US" dirty="0" err="1">
                <a:effectLst/>
                <a:latin typeface="Open Sans"/>
              </a:rPr>
              <a:t>GLACY</a:t>
            </a:r>
            <a:r>
              <a:rPr lang="en-US" dirty="0">
                <a:effectLst/>
                <a:latin typeface="Open Sans"/>
              </a:rPr>
              <a:t>+ </a:t>
            </a:r>
            <a:r>
              <a:rPr lang="mk-MK" dirty="0">
                <a:effectLst/>
                <a:latin typeface="Open Sans"/>
              </a:rPr>
              <a:t>има за цел да го прошири искуството на </a:t>
            </a:r>
            <a:r>
              <a:rPr lang="en-US" u="none" strike="noStrike" dirty="0" err="1">
                <a:solidFill>
                  <a:srgbClr val="007BC8"/>
                </a:solidFill>
                <a:effectLst/>
                <a:latin typeface="Open Sans"/>
                <a:hlinkClick r:id="rId3"/>
              </a:rPr>
              <a:t>GLACY</a:t>
            </a:r>
            <a:r>
              <a:rPr lang="en-US" u="none" strike="noStrike" dirty="0">
                <a:solidFill>
                  <a:srgbClr val="007BC8"/>
                </a:solidFill>
                <a:effectLst/>
                <a:latin typeface="Open Sans"/>
                <a:hlinkClick r:id="rId3"/>
              </a:rPr>
              <a:t> project</a:t>
            </a:r>
            <a:r>
              <a:rPr lang="en-US" dirty="0">
                <a:effectLst/>
                <a:latin typeface="Open Sans"/>
              </a:rPr>
              <a:t> (2013 – 2016</a:t>
            </a:r>
            <a:r>
              <a:rPr lang="mk-MK" dirty="0">
                <a:effectLst/>
                <a:latin typeface="Open Sans"/>
              </a:rPr>
              <a:t> год.</a:t>
            </a:r>
            <a:r>
              <a:rPr lang="en-US" dirty="0">
                <a:effectLst/>
                <a:latin typeface="Open Sans"/>
              </a:rPr>
              <a:t>) </a:t>
            </a:r>
            <a:r>
              <a:rPr lang="mk-MK" dirty="0">
                <a:effectLst/>
                <a:latin typeface="Open Sans"/>
              </a:rPr>
              <a:t>и поддржува петнаесет приоритетни земји и центри во Африка, Азија-Пацифик и Латинска Америка и регионот на Карибите</a:t>
            </a:r>
            <a:r>
              <a:rPr lang="mk-MK" baseline="0" dirty="0">
                <a:effectLst/>
                <a:latin typeface="Open Sans"/>
              </a:rPr>
              <a:t> – Бенин, Буркина Фасо, Зелен ‘Рт, Чиле, Коста Рика, Доминиканска Република, Гана, Маврициус, Мароко, Нигерија, Парагвај, Филипини, Сенегал, Шри Ланка и Тонга. Овие земји можат да послужат како центар за споделување на своето искуство во нивните региони.</a:t>
            </a:r>
            <a:endParaRPr lang="en-US" dirty="0">
              <a:effectLst/>
              <a:latin typeface="Open Sans"/>
            </a:endParaRPr>
          </a:p>
          <a:p>
            <a:r>
              <a:rPr lang="mk-MK" b="0" dirty="0">
                <a:effectLst/>
                <a:latin typeface="Open Sans"/>
              </a:rPr>
              <a:t>Цели</a:t>
            </a:r>
            <a:r>
              <a:rPr lang="en-US" b="0" dirty="0">
                <a:effectLst/>
                <a:latin typeface="Open Sans"/>
              </a:rPr>
              <a:t>:</a:t>
            </a:r>
          </a:p>
          <a:p>
            <a:r>
              <a:rPr lang="mk-MK" dirty="0">
                <a:effectLst/>
                <a:latin typeface="Open Sans"/>
              </a:rPr>
              <a:t>Да се зајакнат капацитетите на земјите ширум светот за примена на законодавството за сајбер-криминал и електронски докази и зајакнување на нивните способности</a:t>
            </a:r>
            <a:r>
              <a:rPr lang="mk-MK" baseline="0" dirty="0">
                <a:effectLst/>
                <a:latin typeface="Open Sans"/>
              </a:rPr>
              <a:t> за ефективна меѓународна соработка во оваа област.</a:t>
            </a:r>
            <a:endParaRPr lang="en-US" dirty="0">
              <a:effectLst/>
              <a:latin typeface="Open Sans"/>
            </a:endParaRPr>
          </a:p>
          <a:p>
            <a:pPr>
              <a:buFont typeface="+mj-lt"/>
              <a:buAutoNum type="arabicPeriod"/>
            </a:pPr>
            <a:r>
              <a:rPr lang="mk-MK" dirty="0">
                <a:effectLst/>
              </a:rPr>
              <a:t>Да промовира доследно законодавство, политики и стратегии за сајбер-криминал</a:t>
            </a:r>
            <a:r>
              <a:rPr lang="en-US" dirty="0">
                <a:effectLst/>
              </a:rPr>
              <a:t>;</a:t>
            </a:r>
          </a:p>
          <a:p>
            <a:pPr>
              <a:buFont typeface="+mj-lt"/>
              <a:buAutoNum type="arabicPeriod"/>
            </a:pPr>
            <a:r>
              <a:rPr lang="mk-MK" dirty="0">
                <a:effectLst/>
              </a:rPr>
              <a:t>Да се</a:t>
            </a:r>
            <a:r>
              <a:rPr lang="mk-MK" baseline="0" dirty="0">
                <a:effectLst/>
              </a:rPr>
              <a:t> зајакнат капацитетите на полициските власти да истражуваат сајбер-криминал и да се вклучат во ефикасна соработка помеѓу полициите, како и со единиците за сајбер-криминал во Европа и другите региони</a:t>
            </a:r>
            <a:r>
              <a:rPr lang="en-US" dirty="0">
                <a:effectLst/>
              </a:rPr>
              <a:t>;</a:t>
            </a:r>
          </a:p>
          <a:p>
            <a:pPr>
              <a:buFont typeface="+mj-lt"/>
              <a:buAutoNum type="arabicPeriod"/>
            </a:pPr>
            <a:r>
              <a:rPr lang="mk-MK" dirty="0">
                <a:effectLst/>
              </a:rPr>
              <a:t>Да им</a:t>
            </a:r>
            <a:r>
              <a:rPr lang="mk-MK" baseline="0" dirty="0">
                <a:effectLst/>
              </a:rPr>
              <a:t> овозможи на органите за кривична правда да применуваат законодавство и да ги гонат и судат случаите на сајбер-криминал со електронски докази и да се вклучат во меѓународната соработка</a:t>
            </a:r>
            <a:r>
              <a:rPr lang="en-US" dirty="0">
                <a:effectLst/>
              </a:rPr>
              <a:t>.</a:t>
            </a:r>
          </a:p>
          <a:p>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и на Советот на Европа, спроведен во регионот на Источното партнерство од страна на Советот на Европа во рамките на Инструментот за источно европско соседство (</a:t>
            </a:r>
            <a:r>
              <a:rPr lang="mk-MK" sz="1200" kern="1200" baseline="0" dirty="0" err="1">
                <a:solidFill>
                  <a:schemeClr val="tx1"/>
                </a:solidFill>
                <a:latin typeface="+mn-lt"/>
                <a:ea typeface="MS PGothic" pitchFamily="34" charset="-128"/>
                <a:cs typeface="ＭＳ Ｐゴシック" charset="0"/>
              </a:rPr>
              <a:t>ИЕС</a:t>
            </a:r>
            <a:r>
              <a:rPr lang="mk-MK" sz="1200" kern="1200" baseline="0" dirty="0">
                <a:solidFill>
                  <a:schemeClr val="tx1"/>
                </a:solidFill>
                <a:latin typeface="+mn-lt"/>
                <a:ea typeface="MS PGothic" pitchFamily="34" charset="-128"/>
                <a:cs typeface="ＭＳ Ｐゴシック" charset="0"/>
              </a:rPr>
              <a:t>).</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Земји учеснички:</a:t>
            </a:r>
            <a:r>
              <a:rPr lang="mk-MK" sz="1200" kern="1200" baseline="0" dirty="0">
                <a:solidFill>
                  <a:schemeClr val="tx1"/>
                </a:solidFill>
                <a:latin typeface="+mn-lt"/>
                <a:ea typeface="MS PGothic" pitchFamily="34" charset="-128"/>
                <a:cs typeface="ＭＳ Ｐゴシック" charset="0"/>
              </a:rPr>
              <a:t> Ерменија, Азербејџан, Белорусија, Грузија, Молдавија и Украина. Проектот има за цел усвојување на законодавни и политички рамки во согласност со Конвенцијата од Будимпешта за сајбер-криминал и сродни инструменти, зајакнување на капацитетите на судските органи и органите за спроведување на законот,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зголемување на ефикасна меѓународна соработка и доверба во кривичната правда, сајбер-криминалот и електронските докази, вклучително и помеѓу давателите на услуги и спроведувањето на законот.</a:t>
            </a:r>
            <a:endParaRPr lang="en-US" sz="1200" kern="1200" dirty="0">
              <a:solidFill>
                <a:schemeClr val="tx1"/>
              </a:solidFill>
              <a:latin typeface="+mn-lt"/>
              <a:ea typeface="MS PGothic" pitchFamily="34" charset="-128"/>
              <a:cs typeface="ＭＳ Ｐゴシック" charset="0"/>
            </a:endParaRP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mk-MK" sz="1200" kern="1200" dirty="0">
                <a:solidFill>
                  <a:schemeClr val="tx1"/>
                </a:solidFill>
                <a:latin typeface="+mn-lt"/>
                <a:ea typeface="MS PGothic" pitchFamily="34" charset="-128"/>
                <a:cs typeface="ＭＳ Ｐゴシック" charset="0"/>
              </a:rPr>
              <a:t>Соработка за сајбер-криминал во рамките на Инструментот за претпристапна</a:t>
            </a:r>
            <a:r>
              <a:rPr lang="mk-MK" sz="1200" kern="1200" baseline="0" dirty="0">
                <a:solidFill>
                  <a:schemeClr val="tx1"/>
                </a:solidFill>
                <a:latin typeface="+mn-lt"/>
                <a:ea typeface="MS PGothic" pitchFamily="34" charset="-128"/>
                <a:cs typeface="ＭＳ Ｐゴシック" charset="0"/>
              </a:rPr>
              <a:t> помош (ИПА) – заеднички проект на Европската Унија и Советот на Европа. Земји/области кои учествуваат: Албанија, Босна и Херцеговина, Црна Гора, Северна Македонија, Србија, Турција и Косово* Цел: понатамошно зајакнување на капацитетот на властите во земјите од проектот и областите за претрес, заплена и конфискација на приходите од сајбер-криминал и спречување на перење пари преку интернет и да се обезбедат електронски докази. *Оваа ознака не е во спротивност со ставовите за статусот и е во согласност со Резолуцијата на Советот за безбедност на Обединетите нации 1244 и Мислењето на Меѓународниот суд на правдата за Декларацијата за независност на Косово.</a:t>
            </a:r>
            <a:r>
              <a:rPr lang="en-US" sz="1200" kern="1200" dirty="0">
                <a:solidFill>
                  <a:schemeClr val="tx1"/>
                </a:solidFill>
                <a:latin typeface="+mn-lt"/>
                <a:ea typeface="MS PGothic" pitchFamily="34" charset="-128"/>
                <a:cs typeface="ＭＳ Ｐゴシック" charset="0"/>
              </a:rPr>
              <a:t>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(Европски инструмент за соседство) и Советот на Европа. </a:t>
            </a:r>
            <a:r>
              <a:rPr lang="en-US" sz="1200" kern="1200" baseline="0" dirty="0" err="1">
                <a:solidFill>
                  <a:schemeClr val="tx1"/>
                </a:solidFill>
                <a:latin typeface="+mn-lt"/>
                <a:ea typeface="MS PGothic" pitchFamily="34" charset="-128"/>
                <a:cs typeface="ＭＳ Ｐゴシック" charset="0"/>
              </a:rPr>
              <a:t>CyberSouth</a:t>
            </a:r>
            <a:r>
              <a:rPr lang="mk-MK" sz="1200" kern="1200" baseline="0" dirty="0">
                <a:solidFill>
                  <a:schemeClr val="tx1"/>
                </a:solidFill>
                <a:latin typeface="+mn-lt"/>
                <a:ea typeface="MS PGothic" pitchFamily="34" charset="-128"/>
                <a:cs typeface="ＭＳ Ｐゴシック" charset="0"/>
              </a:rPr>
              <a:t> има за цел да ги зајакне законодавството и институционалните капацитети за сајбер-криминал и електронски докази во регионот на Јужното соседство во согласност со барањата за човекови права и владеењето на правото.</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Област на проектот: Јужен</a:t>
            </a:r>
            <a:r>
              <a:rPr lang="mk-MK" sz="1200" kern="1200" baseline="0" dirty="0">
                <a:solidFill>
                  <a:schemeClr val="tx1"/>
                </a:solidFill>
                <a:latin typeface="+mn-lt"/>
                <a:ea typeface="MS PGothic" pitchFamily="34" charset="-128"/>
                <a:cs typeface="ＭＳ Ｐゴシック" charset="0"/>
              </a:rPr>
              <a:t> соседски регион</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Првични приоритетни области: Алжир, Јордан, Либан,</a:t>
            </a:r>
            <a:r>
              <a:rPr lang="mk-MK" sz="1200" kern="1200" baseline="0" dirty="0">
                <a:solidFill>
                  <a:schemeClr val="tx1"/>
                </a:solidFill>
                <a:latin typeface="+mn-lt"/>
                <a:ea typeface="MS PGothic" pitchFamily="34" charset="-128"/>
                <a:cs typeface="ＭＳ Ｐゴシック" charset="0"/>
              </a:rPr>
              <a:t> Мароко и Тунис</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Цели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mk-MK" sz="1200" kern="1200" dirty="0">
                <a:solidFill>
                  <a:schemeClr val="tx1"/>
                </a:solidFill>
                <a:latin typeface="+mn-lt"/>
                <a:ea typeface="MS PGothic" pitchFamily="34" charset="-128"/>
                <a:cs typeface="ＭＳ Ｐゴシック" charset="0"/>
              </a:rPr>
              <a:t>Законодавство</a:t>
            </a:r>
          </a:p>
          <a:p>
            <a:pPr marL="228600" indent="-228600">
              <a:buAutoNum type="arabicPeriod"/>
            </a:pPr>
            <a:r>
              <a:rPr lang="mk-MK" sz="1200" kern="1200" dirty="0">
                <a:solidFill>
                  <a:schemeClr val="tx1"/>
                </a:solidFill>
                <a:latin typeface="+mn-lt"/>
                <a:ea typeface="MS PGothic" pitchFamily="34" charset="-128"/>
                <a:cs typeface="ＭＳ Ｐゴシック" charset="0"/>
              </a:rPr>
              <a:t>Специјализирани</a:t>
            </a:r>
            <a:r>
              <a:rPr lang="mk-MK" sz="1200" kern="1200" baseline="0" dirty="0">
                <a:solidFill>
                  <a:schemeClr val="tx1"/>
                </a:solidFill>
                <a:latin typeface="+mn-lt"/>
                <a:ea typeface="MS PGothic" pitchFamily="34" charset="-128"/>
                <a:cs typeface="ＭＳ Ｐゴシック" charset="0"/>
              </a:rPr>
              <a:t> услуги и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како и јавна/приватна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Судска обука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Меѓународна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Стратешки приоритети за сајбер-криминал и електронски докази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mk-MK" sz="1200" b="1" kern="1200" dirty="0">
                <a:solidFill>
                  <a:schemeClr val="tx1"/>
                </a:solidFill>
                <a:latin typeface="+mn-lt"/>
                <a:ea typeface="MS PGothic" pitchFamily="34" charset="-128"/>
                <a:cs typeface="ＭＳ Ｐゴシック" charset="0"/>
              </a:rPr>
              <a:t>Ставање крај на сексуално искористување и злоупотреба на деца преку интернет</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Европа</a:t>
            </a:r>
            <a:r>
              <a:rPr lang="en-US" sz="1200" b="1" kern="1200" dirty="0">
                <a:solidFill>
                  <a:schemeClr val="tx1"/>
                </a:solidFill>
                <a:latin typeface="+mn-lt"/>
                <a:ea typeface="MS PGothic" pitchFamily="34" charset="-128"/>
                <a:cs typeface="ＭＳ Ｐゴシック" charset="0"/>
              </a:rPr>
              <a:t> (</a:t>
            </a:r>
            <a:r>
              <a:rPr lang="en-US" sz="1200" b="1" kern="1200" dirty="0" err="1">
                <a:solidFill>
                  <a:schemeClr val="tx1"/>
                </a:solidFill>
                <a:latin typeface="+mn-lt"/>
                <a:ea typeface="MS PGothic" pitchFamily="34" charset="-128"/>
                <a:cs typeface="ＭＳ Ｐゴシック" charset="0"/>
              </a:rPr>
              <a:t>EndOCSEA@Europe</a:t>
            </a:r>
            <a:r>
              <a:rPr lang="en-US" sz="1200" b="1" kern="1200" dirty="0">
                <a:solidFill>
                  <a:schemeClr val="tx1"/>
                </a:solidFill>
                <a:latin typeface="+mn-lt"/>
                <a:ea typeface="MS PGothic" pitchFamily="34" charset="-128"/>
                <a:cs typeface="ＭＳ Ｐゴシック" charset="0"/>
              </a:rPr>
              <a:t>) </a:t>
            </a:r>
            <a:r>
              <a:rPr lang="mk-MK" sz="1200" b="0" kern="1200" dirty="0">
                <a:solidFill>
                  <a:schemeClr val="tx1"/>
                </a:solidFill>
                <a:latin typeface="+mn-lt"/>
                <a:ea typeface="MS PGothic" pitchFamily="34" charset="-128"/>
                <a:cs typeface="ＭＳ Ｐゴシック" charset="0"/>
              </a:rPr>
              <a:t>е спроведен од Одделот за детски права на Советот на Европа, во соработка со </a:t>
            </a:r>
            <a:r>
              <a:rPr lang="ru-RU" sz="1200" b="0" kern="1200" dirty="0">
                <a:solidFill>
                  <a:schemeClr val="tx1"/>
                </a:solidFill>
                <a:latin typeface="+mn-lt"/>
                <a:ea typeface="MS PGothic" pitchFamily="34" charset="-128"/>
                <a:cs typeface="ＭＳ Ｐゴシック" charset="0"/>
              </a:rPr>
              <a:t>Канцеларијата за програма за сајбер-криминал </a:t>
            </a:r>
            <a:r>
              <a:rPr lang="mk-MK" sz="1200" b="0" kern="1200" dirty="0">
                <a:solidFill>
                  <a:schemeClr val="tx1"/>
                </a:solidFill>
                <a:latin typeface="+mn-lt"/>
                <a:ea typeface="MS PGothic" pitchFamily="34" charset="-128"/>
                <a:cs typeface="ＭＳ Ｐゴシック" charset="0"/>
              </a:rPr>
              <a:t>(</a:t>
            </a:r>
            <a:r>
              <a:rPr lang="en-US" sz="1200" b="0" kern="1200" dirty="0">
                <a:solidFill>
                  <a:schemeClr val="tx1"/>
                </a:solidFill>
                <a:latin typeface="+mn-lt"/>
                <a:ea typeface="MS PGothic" pitchFamily="34" charset="-128"/>
                <a:cs typeface="ＭＳ Ｐゴシック" charset="0"/>
              </a:rPr>
              <a:t>C-PROC</a:t>
            </a:r>
            <a:r>
              <a:rPr lang="mk-MK" sz="1200" b="0" kern="1200" dirty="0">
                <a:solidFill>
                  <a:schemeClr val="tx1"/>
                </a:solidFill>
                <a:latin typeface="+mn-lt"/>
                <a:ea typeface="MS PGothic" pitchFamily="34" charset="-128"/>
                <a:cs typeface="ＭＳ Ｐゴシック" charset="0"/>
              </a:rPr>
              <a:t>) во Букурешт, Романија.</a:t>
            </a:r>
            <a:endParaRPr lang="en-US" sz="1200" b="0" kern="1200" dirty="0">
              <a:solidFill>
                <a:schemeClr val="tx1"/>
              </a:solidFill>
              <a:latin typeface="+mn-lt"/>
              <a:ea typeface="MS PGothic" pitchFamily="34" charset="-128"/>
              <a:cs typeface="ＭＳ Ｐゴシック" charset="0"/>
            </a:endParaRPr>
          </a:p>
          <a:p>
            <a:pPr marL="0" indent="0">
              <a:buNone/>
            </a:pPr>
            <a:r>
              <a:rPr lang="mk-MK" sz="1200" b="0" kern="1200" dirty="0">
                <a:solidFill>
                  <a:schemeClr val="tx1"/>
                </a:solidFill>
                <a:latin typeface="+mn-lt"/>
                <a:ea typeface="MS PGothic" pitchFamily="34" charset="-128"/>
                <a:cs typeface="ＭＳ Ｐゴシック" charset="0"/>
              </a:rPr>
              <a:t>Цел</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Примарната цел на овој проект е да се осигури дека правата на децата се заштитени преку ефективна мултинационална, интердисциплинарна и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baseline="0" dirty="0">
                <a:solidFill>
                  <a:schemeClr val="tx1"/>
                </a:solidFill>
                <a:latin typeface="+mn-lt"/>
                <a:ea typeface="MS PGothic" pitchFamily="34" charset="-128"/>
                <a:cs typeface="ＭＳ Ｐゴシック" charset="0"/>
              </a:rPr>
              <a:t> соработка, мери кои се пријателски на децата за спречување и борба против сексуална експлоатација и злоупотреба на деца, олеснети со ИКТ (</a:t>
            </a:r>
            <a:r>
              <a:rPr lang="mk-MK" sz="1200" b="0" kern="1200" baseline="0" dirty="0" err="1">
                <a:solidFill>
                  <a:schemeClr val="tx1"/>
                </a:solidFill>
                <a:latin typeface="+mn-lt"/>
                <a:ea typeface="MS PGothic" pitchFamily="34" charset="-128"/>
                <a:cs typeface="ＭＳ Ｐゴシック" charset="0"/>
              </a:rPr>
              <a:t>ОСЦЕА</a:t>
            </a:r>
            <a:r>
              <a:rPr lang="mk-MK" sz="1200" b="0" kern="1200" baseline="0" dirty="0">
                <a:solidFill>
                  <a:schemeClr val="tx1"/>
                </a:solidFill>
                <a:latin typeface="+mn-lt"/>
                <a:ea typeface="MS PGothic" pitchFamily="34" charset="-128"/>
                <a:cs typeface="ＭＳ Ｐゴシック" charset="0"/>
              </a:rPr>
              <a:t>) на паневропско ниво</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Проектот вклучува 3 компоненти кои меѓусебно</a:t>
            </a:r>
            <a:r>
              <a:rPr lang="mk-MK" sz="1200" b="0" kern="1200" baseline="0" dirty="0">
                <a:solidFill>
                  <a:schemeClr val="tx1"/>
                </a:solidFill>
                <a:latin typeface="+mn-lt"/>
                <a:ea typeface="MS PGothic" pitchFamily="34" charset="-128"/>
                <a:cs typeface="ＭＳ Ｐゴシック" charset="0"/>
              </a:rPr>
              <a:t> зајакнуваат, секоја насочена кон</a:t>
            </a:r>
            <a:r>
              <a:rPr lang="en-US" sz="1200" b="0" kern="1200" dirty="0">
                <a:solidFill>
                  <a:schemeClr val="tx1"/>
                </a:solidFill>
                <a:latin typeface="+mn-lt"/>
                <a:ea typeface="MS PGothic" pitchFamily="34" charset="-128"/>
                <a:cs typeface="ＭＳ Ｐゴシック" charset="0"/>
              </a:rPr>
              <a:t>: </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поставување овозможени средини за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dirty="0">
                <a:solidFill>
                  <a:schemeClr val="tx1"/>
                </a:solidFill>
                <a:latin typeface="+mn-lt"/>
                <a:ea typeface="MS PGothic" pitchFamily="34" charset="-128"/>
                <a:cs typeface="ＭＳ Ｐゴシック" charset="0"/>
              </a:rPr>
              <a:t>,</a:t>
            </a:r>
            <a:r>
              <a:rPr lang="mk-MK" sz="1200" b="0" kern="1200" baseline="0" dirty="0">
                <a:solidFill>
                  <a:schemeClr val="tx1"/>
                </a:solidFill>
                <a:latin typeface="+mn-lt"/>
                <a:ea typeface="MS PGothic" pitchFamily="34" charset="-128"/>
                <a:cs typeface="ＭＳ Ｐゴシック" charset="0"/>
              </a:rPr>
              <a:t> мултидисциплинарна соработка на национално и регионално ниво, преку зајакнување на структурите на националното управување и спроведување анализа на ситуацијата на ризиците и одговорностите на </a:t>
            </a:r>
            <a:r>
              <a:rPr lang="mk-MK" sz="1200" b="0" kern="1200" baseline="0" dirty="0" err="1">
                <a:solidFill>
                  <a:schemeClr val="tx1"/>
                </a:solidFill>
                <a:latin typeface="+mn-lt"/>
                <a:ea typeface="MS PGothic" pitchFamily="34" charset="-128"/>
                <a:cs typeface="ＭＳ Ｐゴシック" charset="0"/>
              </a:rPr>
              <a:t>ОСЦЕА</a:t>
            </a:r>
            <a:r>
              <a:rPr lang="mk-MK" sz="1200" b="0" kern="1200" baseline="0" dirty="0">
                <a:solidFill>
                  <a:schemeClr val="tx1"/>
                </a:solidFill>
                <a:latin typeface="+mn-lt"/>
                <a:ea typeface="MS PGothic" pitchFamily="34" charset="-128"/>
                <a:cs typeface="ＭＳ Ｐゴシック" charset="0"/>
              </a:rPr>
              <a:t> во национални и паневропски контексти</a:t>
            </a:r>
            <a:r>
              <a:rPr lang="en-US" sz="1200" b="0" kern="1200" dirty="0">
                <a:solidFill>
                  <a:schemeClr val="tx1"/>
                </a:solidFill>
                <a:latin typeface="+mn-lt"/>
                <a:ea typeface="MS PGothic" pitchFamily="34" charset="-128"/>
                <a:cs typeface="ＭＳ Ｐゴシック" charset="0"/>
              </a:rPr>
              <a:t>;</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поддршка за законодавни и процесни реформи,</a:t>
            </a:r>
            <a:r>
              <a:rPr lang="mk-MK" sz="1200" b="0" kern="1200" baseline="0" dirty="0">
                <a:solidFill>
                  <a:schemeClr val="tx1"/>
                </a:solidFill>
                <a:latin typeface="+mn-lt"/>
                <a:ea typeface="MS PGothic" pitchFamily="34" charset="-128"/>
                <a:cs typeface="ＭＳ Ｐゴシック" charset="0"/>
              </a:rPr>
              <a:t> обука и подобрување на капацитетите на службениците за спроведување на законот, </a:t>
            </a:r>
            <a:r>
              <a:rPr lang="ru-RU" sz="1200" b="0" kern="1200" baseline="0" dirty="0">
                <a:solidFill>
                  <a:schemeClr val="tx1"/>
                </a:solidFill>
                <a:latin typeface="+mn-lt"/>
                <a:ea typeface="MS PGothic" pitchFamily="34" charset="-128"/>
                <a:cs typeface="ＭＳ Ｐゴシック" charset="0"/>
              </a:rPr>
              <a:t>судството и обвинителите и промовирање на мултидисциплинарна меѓуагенциска соработка за поддршка од крај до крај на жртвите;</a:t>
            </a:r>
            <a:endParaRPr lang="en-US" sz="1200" b="0" kern="1200" dirty="0">
              <a:solidFill>
                <a:schemeClr val="tx1"/>
              </a:solidFill>
              <a:latin typeface="+mn-lt"/>
              <a:ea typeface="MS PGothic" pitchFamily="34" charset="-128"/>
              <a:cs typeface="ＭＳ Ｐゴシック" charset="0"/>
            </a:endParaRPr>
          </a:p>
          <a:p>
            <a:pPr marL="228600" indent="-228600">
              <a:buAutoNum type="arabicPeriod"/>
            </a:pPr>
            <a:r>
              <a:rPr lang="ru-RU" sz="1200" b="0" kern="1200" dirty="0">
                <a:solidFill>
                  <a:schemeClr val="tx1"/>
                </a:solidFill>
                <a:latin typeface="+mn-lt"/>
                <a:ea typeface="MS PGothic" pitchFamily="34" charset="-128"/>
                <a:cs typeface="ＭＳ Ｐゴシック" charset="0"/>
              </a:rPr>
              <a:t>решавање на општествените способности со акцент на подигање на свеста, едукација на клучните целни групи и зајакнување на децата</a:t>
            </a:r>
            <a:r>
              <a:rPr lang="en-US" sz="1200" b="0" kern="1200" dirty="0">
                <a:solidFill>
                  <a:schemeClr val="tx1"/>
                </a:solidFill>
                <a:latin typeface="+mn-lt"/>
                <a:ea typeface="MS PGothic" pitchFamily="34" charset="-128"/>
                <a:cs typeface="ＭＳ Ｐゴシック" charset="0"/>
              </a:rPr>
              <a:t>.</a:t>
            </a:r>
          </a:p>
          <a:p>
            <a:pPr marL="0" indent="0">
              <a:buNone/>
            </a:pPr>
            <a:r>
              <a:rPr lang="ru-RU" sz="1200" b="0" kern="1200" dirty="0">
                <a:solidFill>
                  <a:schemeClr val="tx1"/>
                </a:solidFill>
                <a:latin typeface="+mn-lt"/>
                <a:ea typeface="MS PGothic" pitchFamily="34" charset="-128"/>
                <a:cs typeface="ＭＳ Ｐゴシック" charset="0"/>
              </a:rPr>
              <a:t>Овој проект, кој се спроведува во рамките на Стратегијата на Советот на Европа за правата на детето (2016-2021 год.), ќе го поддржи спроведувањето на релевантните меѓународни и европски стандарди, особено Конвенцијата на Советот на Европа за заштита на децата против сексуална експлоатација и сексуална злоупотреба (Конвенција Ланзароте) и 8 од можностите идентификувани во Националниот одговор на WePROTECT моделот</a:t>
            </a:r>
            <a:r>
              <a:rPr lang="en-US" sz="1200" b="0" kern="1200" dirty="0">
                <a:solidFill>
                  <a:schemeClr val="tx1"/>
                </a:solidFill>
                <a:latin typeface="+mn-lt"/>
                <a:ea typeface="MS PGothic" pitchFamily="34" charset="-128"/>
                <a:cs typeface="ＭＳ Ｐゴシック" charset="0"/>
              </a:rPr>
              <a:t>.</a:t>
            </a:r>
          </a:p>
          <a:p>
            <a:pPr marL="0" indent="0">
              <a:buNone/>
            </a:pPr>
            <a:r>
              <a:rPr lang="mk-MK" sz="1200" b="0" kern="1200" dirty="0">
                <a:solidFill>
                  <a:schemeClr val="tx1"/>
                </a:solidFill>
                <a:latin typeface="+mn-lt"/>
                <a:ea typeface="MS PGothic" pitchFamily="34" charset="-128"/>
                <a:cs typeface="ＭＳ Ｐゴシック" charset="0"/>
              </a:rPr>
              <a:t>Корисници</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Сите 47 земји-членки на Советот на Европа, особено Албанија, Ерменија,</a:t>
            </a:r>
            <a:r>
              <a:rPr lang="mk-MK" sz="1200" b="0" kern="1200" baseline="0" dirty="0">
                <a:solidFill>
                  <a:schemeClr val="tx1"/>
                </a:solidFill>
                <a:latin typeface="+mn-lt"/>
                <a:ea typeface="MS PGothic" pitchFamily="34" charset="-128"/>
                <a:cs typeface="ＭＳ Ｐゴシック" charset="0"/>
              </a:rPr>
              <a:t> Азербејџан, Босна и Херцеговина, Грузија, Република Молдавија, Црна Гора, Србија, Турција, Украина</a:t>
            </a:r>
            <a:endParaRPr lang="en-US" sz="1200" b="0"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mk-MK" sz="1200" b="1" kern="1200" dirty="0">
                <a:solidFill>
                  <a:schemeClr val="tx1"/>
                </a:solidFill>
                <a:latin typeface="+mn-lt"/>
                <a:ea typeface="MS PGothic" pitchFamily="34" charset="-128"/>
                <a:cs typeface="ＭＳ Ｐゴシック" charset="0"/>
              </a:rPr>
              <a:t>Сајбер-криминал</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Октопод</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 проект на Советот на Европа заснован на доброволни </a:t>
            </a:r>
            <a:r>
              <a:rPr lang="ru-RU" sz="1200" kern="1200" dirty="0">
                <a:solidFill>
                  <a:schemeClr val="tx1"/>
                </a:solidFill>
                <a:latin typeface="+mn-lt"/>
                <a:ea typeface="MS PGothic" pitchFamily="34" charset="-128"/>
                <a:cs typeface="ＭＳ Ｐゴシック" charset="0"/>
              </a:rPr>
              <a:t>прилози чија цел е да им се помогне на земјите ширум светот за спроведување на Конвенцијата од Будимпешта</a:t>
            </a:r>
            <a:r>
              <a:rPr lang="ru-RU" sz="1200" kern="1200" baseline="0" dirty="0">
                <a:solidFill>
                  <a:schemeClr val="tx1"/>
                </a:solidFill>
                <a:latin typeface="+mn-lt"/>
                <a:ea typeface="MS PGothic" pitchFamily="34" charset="-128"/>
                <a:cs typeface="ＭＳ Ｐゴシック" charset="0"/>
              </a:rPr>
              <a:t> за сајбер-криминал и зајакнување на заштитата на податоците и заштитните мерки за владеење на правото</a:t>
            </a:r>
            <a:endParaRPr lang="en-US" sz="1200" kern="1200" dirty="0">
              <a:solidFill>
                <a:schemeClr val="tx1"/>
              </a:solidFill>
              <a:latin typeface="+mn-lt"/>
              <a:ea typeface="MS PGothic" pitchFamily="34" charset="-128"/>
              <a:cs typeface="ＭＳ Ｐゴシック" charset="0"/>
            </a:endParaRPr>
          </a:p>
          <a:p>
            <a:pPr marL="0" indent="0">
              <a:buNone/>
            </a:pPr>
            <a:r>
              <a:rPr lang="mk-MK" sz="1200" kern="1200" dirty="0">
                <a:solidFill>
                  <a:schemeClr val="tx1"/>
                </a:solidFill>
                <a:latin typeface="+mn-lt"/>
                <a:ea typeface="MS PGothic" pitchFamily="34" charset="-128"/>
                <a:cs typeface="ＭＳ Ｐゴシック" charset="0"/>
              </a:rPr>
              <a:t>Се очекуваат резултати во следните области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обезбеди организација на годишните конференции на Октопод</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кофинансира и поддржи функционирањето на Комитетот за сајбер-криминал со проширеното членство, функциите и бројот на состаноци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r>
              <a:rPr lang="ru-RU" sz="1200" kern="1200" dirty="0">
                <a:solidFill>
                  <a:schemeClr val="tx1"/>
                </a:solidFill>
                <a:latin typeface="+mn-lt"/>
                <a:ea typeface="MS PGothic" pitchFamily="34" charset="-128"/>
                <a:cs typeface="ＭＳ Ｐゴシック" charset="0"/>
              </a:rPr>
              <a:t>Давање совети и друга помош на земјите кои се подготвени да ја спроведат Конвенцијата од Будимпешта и сродните инструменти за заштита на податоците и заштитата на децата</a:t>
            </a:r>
            <a:r>
              <a:rPr lang="en-US" sz="1200" kern="1200" dirty="0">
                <a:solidFill>
                  <a:schemeClr val="tx1"/>
                </a:solidFill>
                <a:latin typeface="+mn-lt"/>
                <a:ea typeface="MS PGothic" pitchFamily="34" charset="-128"/>
                <a:cs typeface="ＭＳ Ｐゴシック" charset="0"/>
              </a:rPr>
              <a:t>. </a:t>
            </a:r>
          </a:p>
          <a:p>
            <a:pPr marL="0" indent="0">
              <a:buNone/>
            </a:pPr>
            <a:r>
              <a:rPr lang="mk-MK" sz="1200" kern="1200" dirty="0">
                <a:solidFill>
                  <a:schemeClr val="tx1"/>
                </a:solidFill>
                <a:latin typeface="+mn-lt"/>
                <a:ea typeface="MS PGothic" pitchFamily="34" charset="-128"/>
                <a:cs typeface="ＭＳ Ｐゴシック" charset="0"/>
              </a:rPr>
              <a:t>Времетраење на проектот:</a:t>
            </a:r>
            <a:r>
              <a:rPr lang="mk-MK" sz="1200" kern="1200" baseline="0" dirty="0">
                <a:solidFill>
                  <a:schemeClr val="tx1"/>
                </a:solidFill>
                <a:latin typeface="+mn-lt"/>
                <a:ea typeface="MS PGothic" pitchFamily="34" charset="-128"/>
                <a:cs typeface="ＭＳ Ｐゴシック" charset="0"/>
              </a:rPr>
              <a:t> 1 јануари 2014 – 31 декември 2020 година</a:t>
            </a:r>
            <a:r>
              <a:rPr lang="en-US" sz="1200" kern="1200" dirty="0">
                <a:solidFill>
                  <a:schemeClr val="tx1"/>
                </a:solidFill>
                <a:latin typeface="+mn-lt"/>
                <a:ea typeface="MS PGothic" pitchFamily="34" charset="-128"/>
                <a:cs typeface="ＭＳ Ｐゴシック" charset="0"/>
              </a:rPr>
              <a:t>.</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Вториот дел ќе даде преглед на структурата на курсот.</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a:t>
            </a:r>
            <a:r>
              <a:rPr lang="mk-MK" baseline="0" dirty="0"/>
              <a:t> треба да ја помине структурата на курсот. Овој слајд ги идентификува курсевите што ќе бидат опфатени на првиот ден.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a:t>
            </a:r>
            <a:r>
              <a:rPr lang="mk-MK" baseline="0" dirty="0"/>
              <a:t> треба да ја помине структурата на курсот. Овој слајд ги идентификува курсевите што ќе бидат опфатени на вториот ден.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a:t>
            </a:r>
            <a:r>
              <a:rPr lang="mk-MK" baseline="0" dirty="0"/>
              <a:t> треба да ја помине структурата на курсот. Овој слајд ги идентификува курсевите што ќе бидат опфатени на третиот ден.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200" dirty="0"/>
              <a:t>Овој</a:t>
            </a:r>
            <a:r>
              <a:rPr lang="mk-MK" sz="1200" baseline="0" dirty="0"/>
              <a:t> слајд ги повторува целите на оваа сесија. Обучувачот може да ги помине овие цели за да се осигури дека овие аспекти се опфатени во овој модул.</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02537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200" dirty="0"/>
              <a:t>Овој слајд ги истакнува целите на оваа сесија. Тоа потенцира што учесниците треба да очекуваат да</a:t>
            </a:r>
            <a:r>
              <a:rPr lang="mk-MK" sz="1200" baseline="0" dirty="0"/>
              <a:t> научат од слајдовите. Учесниците можат да бидат информирани дека овој слајд ќе биде прегледан на крајот на сесијата за да се процени дали целите се исполнети.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49985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прв дел ќе даде</a:t>
            </a:r>
            <a:r>
              <a:rPr lang="mk-MK" baseline="0" dirty="0"/>
              <a:t> преглед на </a:t>
            </a:r>
            <a:r>
              <a:rPr lang="en-US" baseline="0" dirty="0"/>
              <a:t>C-PROC</a:t>
            </a:r>
            <a:r>
              <a:rPr lang="mk-MK" baseline="0" dirty="0"/>
              <a:t> и активностите што ги спроведува во рамки на своите проекти. Исто така, ќе даде преглед на опфатот и досегот на Конвенцијата од Будимпешта.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Овој слајд идентификува некои од клучните предизвици</a:t>
            </a:r>
            <a:r>
              <a:rPr lang="mk-MK" baseline="0" dirty="0"/>
              <a:t> што ги претставува </a:t>
            </a:r>
            <a:r>
              <a:rPr lang="mk-MK" baseline="0" dirty="0" err="1"/>
              <a:t>сајбер</a:t>
            </a:r>
            <a:r>
              <a:rPr lang="mk-MK" baseline="0" dirty="0"/>
              <a:t>-криминалот за системот на кривична правда.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слајд</a:t>
            </a:r>
            <a:r>
              <a:rPr lang="mk-MK" baseline="0" dirty="0"/>
              <a:t> идентификува некои од клучните предизвици што ги претставува </a:t>
            </a:r>
            <a:r>
              <a:rPr lang="mk-MK" baseline="0" dirty="0" err="1"/>
              <a:t>сајбер</a:t>
            </a:r>
            <a:r>
              <a:rPr lang="mk-MK" baseline="0" dirty="0"/>
              <a:t>-криминалот за системот на кривична правда.</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Овој слајд дава преглед на високо ниво на Конвенцијата од Будимпешта. Обучувачот треба да нагласи дека овие одредби, особено нејзините одредби</a:t>
            </a:r>
            <a:r>
              <a:rPr lang="mk-MK" baseline="0" dirty="0"/>
              <a:t> за меѓународна соработка, ќе бидат детално опфатени во овој курс.</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слајд прикажува различни земји кои</a:t>
            </a:r>
            <a:r>
              <a:rPr lang="mk-MK" baseline="0" dirty="0"/>
              <a:t> ја ратификувале Конвенцијата од Будимпешта, кои ја потпишале Конвенцијата од Будимпешта, кои се поканети да пристапат кон Конвенцијата од Будимпешта и земјите што ја користат Конвенцијата од Будимпешта како упатство за изготвување на домашното законодавство. Обучувачот може да го искористи овој слајд за да демонстрира дека Конвенцијата од Будимпешта е навистина глобален договор.</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Член 37.</a:t>
            </a:r>
            <a:r>
              <a:rPr lang="en-US" dirty="0"/>
              <a:t>1 </a:t>
            </a:r>
            <a:r>
              <a:rPr lang="mk-MK" dirty="0"/>
              <a:t>од Конвенцијата од Будимпешта им дозволува на земјите кои не се</a:t>
            </a:r>
            <a:r>
              <a:rPr lang="mk-MK" baseline="0" dirty="0"/>
              <a:t> членови на Советот на Европа да пристапат кон </a:t>
            </a:r>
            <a:r>
              <a:rPr lang="mk-MK" dirty="0"/>
              <a:t>Конвенцијата од Будимпешта</a:t>
            </a:r>
            <a:r>
              <a:rPr lang="en-US" dirty="0"/>
              <a:t>. </a:t>
            </a:r>
            <a:r>
              <a:rPr lang="mk-MK" i="1" dirty="0"/>
              <a:t>„По влегувањето во сила на оваа Конвенција, Комитетот на министри на Советот на Европа,</a:t>
            </a:r>
            <a:r>
              <a:rPr lang="mk-MK" i="1" baseline="0" dirty="0"/>
              <a:t> откако ќе се консултира со и ќе добие едногласна согласност од договорните земји на Конвенцијата, може да ја покани која било земја која не учествувала во нејзиното разгледување да пристапи кон оваа Конвенција. Одлуката се донесува со мнозинство гласови предвидени во член 20.г. Од Статутот на Советот на Европа и со едногласно гласање на претставниците на земјите на договорните земји кои имаат право да учествуваат во Комитетот на министри.“</a:t>
            </a:r>
            <a:endParaRPr lang="en-US" i="1" dirty="0"/>
          </a:p>
          <a:p>
            <a:endParaRPr lang="en-US" dirty="0"/>
          </a:p>
          <a:p>
            <a:r>
              <a:rPr lang="mk-MK" dirty="0"/>
              <a:t>Овој слајд го поставува процесот</a:t>
            </a:r>
            <a:r>
              <a:rPr lang="mk-MK" baseline="0" dirty="0"/>
              <a:t> со кој таквите земји можат да пристапат кон Конвенцијата од Будимпешта.</a:t>
            </a:r>
            <a:endParaRPr lang="en-US" dirty="0"/>
          </a:p>
          <a:p>
            <a:endParaRPr lang="en-US" dirty="0"/>
          </a:p>
          <a:p>
            <a:r>
              <a:rPr lang="mk-MK" dirty="0"/>
              <a:t>Прв чекор</a:t>
            </a:r>
            <a:r>
              <a:rPr lang="en-US" dirty="0"/>
              <a:t>: </a:t>
            </a:r>
            <a:r>
              <a:rPr lang="mk-MK" dirty="0"/>
              <a:t>Земјата</a:t>
            </a:r>
            <a:r>
              <a:rPr lang="mk-MK" baseline="0" dirty="0"/>
              <a:t> мора да достави допис за интерес до Советот на Европа</a:t>
            </a:r>
          </a:p>
          <a:p>
            <a:r>
              <a:rPr lang="mk-MK" baseline="0" dirty="0"/>
              <a:t>Втор чекор: Советот на Европа ќе спроведе анализа на законодавството на земјата и на релевантниот контекст</a:t>
            </a:r>
          </a:p>
          <a:p>
            <a:r>
              <a:rPr lang="mk-MK" baseline="0" dirty="0"/>
              <a:t>Трет чекор: Советот на Европа ќе спроведе советодавна мисија за законодавството за </a:t>
            </a:r>
            <a:r>
              <a:rPr lang="mk-MK" baseline="0" dirty="0" err="1"/>
              <a:t>сајбер</a:t>
            </a:r>
            <a:r>
              <a:rPr lang="mk-MK" baseline="0" dirty="0"/>
              <a:t>-криминал за да им помогне на земјите да го усогласат нивното законодавство со барањата на Конвенцијата од Будимпешта</a:t>
            </a:r>
            <a:endParaRPr lang="en-US" dirty="0"/>
          </a:p>
          <a:p>
            <a:r>
              <a:rPr lang="mk-MK" dirty="0"/>
              <a:t>Четврти чекор: Потоа, земјата</a:t>
            </a:r>
            <a:r>
              <a:rPr lang="mk-MK" baseline="0" dirty="0"/>
              <a:t> мора да го усогласи своето законодавство со одредбите на Конвенцијата од Будимпешта.</a:t>
            </a:r>
          </a:p>
          <a:p>
            <a:r>
              <a:rPr lang="mk-MK" baseline="0" dirty="0"/>
              <a:t>Петти чекор: Земјата мора да достави формално барање до Советот на Европа да се приклучи на Конвенцијата од Будимпешта</a:t>
            </a:r>
          </a:p>
          <a:p>
            <a:r>
              <a:rPr lang="mk-MK" baseline="0" dirty="0"/>
              <a:t>Шести чекор: Канцеларијата за договори ќе спроведе анализа на барањето и Конвенцијата на комитетот за </a:t>
            </a:r>
            <a:r>
              <a:rPr lang="mk-MK" baseline="0" dirty="0" err="1"/>
              <a:t>сајбер</a:t>
            </a:r>
            <a:r>
              <a:rPr lang="mk-MK" baseline="0" dirty="0"/>
              <a:t>-криминал </a:t>
            </a:r>
            <a:r>
              <a:rPr lang="en-US" baseline="0" dirty="0"/>
              <a:t>(T-CY)</a:t>
            </a:r>
            <a:endParaRPr lang="en-US" dirty="0"/>
          </a:p>
          <a:p>
            <a:r>
              <a:rPr lang="mk-MK" dirty="0"/>
              <a:t>Седми чекор: Земјата</a:t>
            </a:r>
            <a:r>
              <a:rPr lang="mk-MK" baseline="0" dirty="0"/>
              <a:t> е поканета да пристапи кон Конвенцијата од Будимпешта</a:t>
            </a:r>
          </a:p>
          <a:p>
            <a:r>
              <a:rPr lang="mk-MK" baseline="0" dirty="0"/>
              <a:t>Осми чекор: Земјата ги депонира ратификацијата и инструментите за пристапување во Стразбур</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ru-RU" sz="1200" kern="1200" dirty="0">
                <a:solidFill>
                  <a:schemeClr val="tx1"/>
                </a:solidFill>
                <a:latin typeface="+mn-lt"/>
                <a:ea typeface="MS PGothic" pitchFamily="34" charset="-128"/>
                <a:cs typeface="ＭＳ Ｐゴシック" charset="0"/>
              </a:rPr>
              <a:t>Овој слајд го покажува тринасочниот пристап усвоен од Советот на Европа за неговата цел „да ве заштити вас и вашите права во сајбер просторот“. Обучувачот треба да ја објасни секоја од овие три цели:</a:t>
            </a:r>
          </a:p>
          <a:p>
            <a:pPr marL="228600" indent="-228600">
              <a:buAutoNum type="arabicPeriod"/>
            </a:pPr>
            <a:r>
              <a:rPr lang="ru-RU" sz="1200" kern="1200" dirty="0">
                <a:solidFill>
                  <a:schemeClr val="tx1"/>
                </a:solidFill>
                <a:latin typeface="+mn-lt"/>
                <a:ea typeface="MS PGothic" pitchFamily="34" charset="-128"/>
                <a:cs typeface="ＭＳ Ｐゴシック" charset="0"/>
              </a:rPr>
              <a:t>Првиот пристап се однесува на промовирање на заеднички стандарди за законодавство за сајбер-криминал на глобално ниво.</a:t>
            </a:r>
            <a:r>
              <a:rPr lang="mk-MK" sz="1200" kern="1200" baseline="0" dirty="0">
                <a:solidFill>
                  <a:schemeClr val="tx1"/>
                </a:solidFill>
                <a:latin typeface="+mn-lt"/>
                <a:ea typeface="MS PGothic" pitchFamily="34" charset="-128"/>
                <a:cs typeface="ＭＳ Ｐゴシック" charset="0"/>
              </a:rPr>
              <a:t> </a:t>
            </a:r>
            <a:r>
              <a:rPr lang="ru-RU" sz="1200" kern="1200" baseline="0" dirty="0">
                <a:solidFill>
                  <a:schemeClr val="tx1"/>
                </a:solidFill>
                <a:latin typeface="+mn-lt"/>
                <a:ea typeface="MS PGothic" pitchFamily="34" charset="-128"/>
                <a:cs typeface="ＭＳ Ｐゴシック" charset="0"/>
              </a:rPr>
              <a:t>Обучувачот може да објасни дека ова е направено преку Конвенцијата од Будимпешта, која поставува минимални стандарди што служат како насока за земјите да развиваат усогласени закони што се во согласност со меѓународната најдобра практика. Поради транснационалната природа на сајбер-криминал, важно е сите јурисдикции да усвојат заеднички стандарди за да се овозможи унифициран пристап во борбата против сајбер-криминал.</a:t>
            </a:r>
          </a:p>
          <a:p>
            <a:pPr marL="228600" indent="-228600">
              <a:buAutoNum type="arabicPeriod"/>
            </a:pPr>
            <a:r>
              <a:rPr lang="ru-RU" sz="1200" kern="1200" dirty="0">
                <a:solidFill>
                  <a:schemeClr val="tx1"/>
                </a:solidFill>
                <a:latin typeface="+mn-lt"/>
                <a:ea typeface="MS PGothic" pitchFamily="34" charset="-128"/>
                <a:cs typeface="ＭＳ Ｐゴシック" charset="0"/>
              </a:rPr>
              <a:t>Вториот пристап се однесува на следење и проценки. Ова е предводено од Комитетот за сајбер-криминал (T-CY), кој игра важна улога во проценката на ефективноста на одредбите од Конвенцијата од Будимпешта и работи на нејзино подобрување. Обучувачот може да ги даде примерите за улогата што ја игра T-CY во формулирањето на Дополнителниот протокол на Конвенцијата за сајбер-криминал, во врска со криминализацијата на дела од расистичка и ксенофобична природа извршени преку компјутерски системи, како и тековната работа на Вториот дополнителен протокол за меѓународна соработка. Обучувачот исто така може да даде пример за разни упатства, издадени од T-CY, имено:</a:t>
            </a:r>
            <a:r>
              <a:rPr lang="en-GB" sz="1200" kern="1200" dirty="0">
                <a:solidFill>
                  <a:schemeClr val="tx1"/>
                </a:solidFill>
                <a:latin typeface="+mn-lt"/>
                <a:ea typeface="MS PGothic" pitchFamily="34" charset="-128"/>
                <a:cs typeface="ＭＳ Ｐゴシック" charset="0"/>
              </a:rPr>
              <a:t> </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a:t>
            </a:r>
            <a:r>
              <a:rPr lang="en-US" sz="1200" dirty="0">
                <a:latin typeface="Verdana" panose="020B0604030504040204" pitchFamily="34" charset="0"/>
                <a:ea typeface="Verdana" panose="020B0604030504040204" pitchFamily="34" charset="0"/>
                <a:cs typeface="Verdana" panose="020B0604030504040204" pitchFamily="34" charset="0"/>
              </a:rPr>
              <a:t> # 1 </a:t>
            </a:r>
            <a:r>
              <a:rPr lang="mk-MK" sz="1200" dirty="0">
                <a:latin typeface="Verdana" panose="020B0604030504040204" pitchFamily="34" charset="0"/>
                <a:ea typeface="Verdana" panose="020B0604030504040204" pitchFamily="34" charset="0"/>
                <a:cs typeface="Verdana" panose="020B0604030504040204" pitchFamily="34" charset="0"/>
              </a:rPr>
              <a:t>за компјутерски систем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2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mk-MK" sz="1200" dirty="0" err="1">
                <a:latin typeface="Verdana" panose="020B0604030504040204" pitchFamily="34" charset="0"/>
                <a:ea typeface="Verdana" panose="020B0604030504040204" pitchFamily="34" charset="0"/>
                <a:cs typeface="Verdana" panose="020B0604030504040204" pitchFamily="34" charset="0"/>
              </a:rPr>
              <a:t>ботнет</a:t>
            </a:r>
            <a:r>
              <a:rPr lang="mk-MK" sz="1200" dirty="0">
                <a:latin typeface="Verdana" panose="020B0604030504040204" pitchFamily="34" charset="0"/>
                <a:ea typeface="Verdana" panose="020B0604030504040204" pitchFamily="34" charset="0"/>
                <a:cs typeface="Verdana" panose="020B0604030504040204" pitchFamily="34" charset="0"/>
              </a:rPr>
              <a:t> мрежи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3 </a:t>
            </a:r>
            <a:r>
              <a:rPr lang="mk-MK" sz="1200" dirty="0">
                <a:latin typeface="Verdana" panose="020B0604030504040204" pitchFamily="34" charset="0"/>
                <a:ea typeface="Verdana" panose="020B0604030504040204" pitchFamily="34" charset="0"/>
                <a:cs typeface="Verdana" panose="020B0604030504040204" pitchFamily="34" charset="0"/>
              </a:rPr>
              <a:t>за прекуграничен пристап</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4 </a:t>
            </a:r>
            <a:r>
              <a:rPr lang="mk-MK" sz="1200" dirty="0">
                <a:latin typeface="Verdana" panose="020B0604030504040204" pitchFamily="34" charset="0"/>
                <a:ea typeface="Verdana" panose="020B0604030504040204" pitchFamily="34" charset="0"/>
                <a:cs typeface="Verdana" panose="020B0604030504040204" pitchFamily="34" charset="0"/>
              </a:rPr>
              <a:t>за кражба на идентитет</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5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en-US" sz="1200" dirty="0">
                <a:latin typeface="Verdana" panose="020B0604030504040204" pitchFamily="34" charset="0"/>
                <a:ea typeface="Verdana" panose="020B0604030504040204" pitchFamily="34" charset="0"/>
                <a:cs typeface="Verdana" panose="020B0604030504040204" pitchFamily="34" charset="0"/>
              </a:rPr>
              <a:t>DDOS </a:t>
            </a:r>
            <a:r>
              <a:rPr lang="mk-MK" sz="1200" dirty="0">
                <a:latin typeface="Verdana" panose="020B0604030504040204" pitchFamily="34" charset="0"/>
                <a:ea typeface="Verdana" panose="020B0604030504040204" pitchFamily="34" charset="0"/>
                <a:cs typeface="Verdana" panose="020B0604030504040204" pitchFamily="34" charset="0"/>
              </a:rPr>
              <a:t>напади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6 </a:t>
            </a:r>
            <a:r>
              <a:rPr lang="mk-MK" sz="1200" dirty="0">
                <a:latin typeface="Verdana" panose="020B0604030504040204" pitchFamily="34" charset="0"/>
                <a:ea typeface="Verdana" panose="020B0604030504040204" pitchFamily="34" charset="0"/>
                <a:cs typeface="Verdana" panose="020B0604030504040204" pitchFamily="34" charset="0"/>
              </a:rPr>
              <a:t>за нападите со критична инфраструктура</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7 </a:t>
            </a:r>
            <a:r>
              <a:rPr lang="mk-MK" sz="1200" dirty="0">
                <a:latin typeface="Verdana" panose="020B0604030504040204" pitchFamily="34" charset="0"/>
                <a:ea typeface="Verdana" panose="020B0604030504040204" pitchFamily="34" charset="0"/>
                <a:cs typeface="Verdana" panose="020B0604030504040204" pitchFamily="34" charset="0"/>
              </a:rPr>
              <a:t>за штетен софтвер</a:t>
            </a:r>
            <a:r>
              <a:rPr lang="en-US" sz="1200" dirty="0">
                <a:latin typeface="Verdana" panose="020B0604030504040204" pitchFamily="34" charset="0"/>
                <a:ea typeface="Verdana" panose="020B0604030504040204" pitchFamily="34" charset="0"/>
                <a:cs typeface="Verdana" panose="020B0604030504040204" pitchFamily="34" charset="0"/>
              </a:rPr>
              <a:t>/malware</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8 </a:t>
            </a:r>
            <a:r>
              <a:rPr lang="mk-MK" sz="1200" dirty="0">
                <a:latin typeface="Verdana" panose="020B0604030504040204" pitchFamily="34" charset="0"/>
                <a:ea typeface="Verdana" panose="020B0604030504040204" pitchFamily="34" charset="0"/>
                <a:cs typeface="Verdana" panose="020B0604030504040204" pitchFamily="34" charset="0"/>
              </a:rPr>
              <a:t>за спам</a:t>
            </a:r>
            <a:r>
              <a:rPr lang="en-US" sz="1200" dirty="0">
                <a:latin typeface="Verdana" panose="020B0604030504040204" pitchFamily="34" charset="0"/>
                <a:ea typeface="Verdana" panose="020B0604030504040204" pitchFamily="34" charset="0"/>
                <a:cs typeface="Verdana" panose="020B0604030504040204" pitchFamily="34" charset="0"/>
              </a:rPr>
              <a:t>/spam</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9 </a:t>
            </a:r>
            <a:r>
              <a:rPr lang="mk-MK" sz="1200" dirty="0">
                <a:latin typeface="Verdana" panose="020B0604030504040204" pitchFamily="34" charset="0"/>
                <a:ea typeface="Verdana" panose="020B0604030504040204" pitchFamily="34" charset="0"/>
                <a:cs typeface="Verdana" panose="020B0604030504040204" pitchFamily="34" charset="0"/>
              </a:rPr>
              <a:t>за мешање во избори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10 </a:t>
            </a:r>
            <a:r>
              <a:rPr lang="mk-MK" sz="1200" dirty="0">
                <a:latin typeface="Verdana" panose="020B0604030504040204" pitchFamily="34" charset="0"/>
                <a:ea typeface="Verdana" panose="020B0604030504040204" pitchFamily="34" charset="0"/>
                <a:cs typeface="Verdana" panose="020B0604030504040204" pitchFamily="34" charset="0"/>
              </a:rPr>
              <a:t>за налози за производство на информации за претплатници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11 </a:t>
            </a:r>
            <a:r>
              <a:rPr lang="mk-MK" sz="1200" dirty="0">
                <a:latin typeface="Verdana" panose="020B0604030504040204" pitchFamily="34" charset="0"/>
                <a:ea typeface="Verdana" panose="020B0604030504040204" pitchFamily="34" charset="0"/>
                <a:cs typeface="Verdana" panose="020B0604030504040204" pitchFamily="34" charset="0"/>
              </a:rPr>
              <a:t>за тероризам</a:t>
            </a: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ru-RU" sz="1200" kern="1200" dirty="0">
                <a:solidFill>
                  <a:schemeClr val="tx1"/>
                </a:solidFill>
                <a:latin typeface="+mn-lt"/>
                <a:ea typeface="MS PGothic" pitchFamily="34" charset="-128"/>
                <a:cs typeface="ＭＳ Ｐゴシック" charset="0"/>
              </a:rPr>
              <a:t>Третиот пристап се однесува на градење на капацитети. Ова е предводено од Канцеларијата за програма за </a:t>
            </a:r>
            <a:r>
              <a:rPr lang="mk-MK" sz="1200" kern="1200" dirty="0">
                <a:solidFill>
                  <a:schemeClr val="tx1"/>
                </a:solidFill>
                <a:latin typeface="+mn-lt"/>
                <a:ea typeface="MS PGothic" pitchFamily="34" charset="-128"/>
                <a:cs typeface="ＭＳ Ｐゴシック" charset="0"/>
              </a:rPr>
              <a:t>сајбер-</a:t>
            </a:r>
            <a:r>
              <a:rPr lang="ru-RU" sz="1200" kern="1200" dirty="0">
                <a:solidFill>
                  <a:schemeClr val="tx1"/>
                </a:solidFill>
                <a:latin typeface="+mn-lt"/>
                <a:ea typeface="MS PGothic" pitchFamily="34" charset="-128"/>
                <a:cs typeface="ＭＳ Ｐゴシック" charset="0"/>
              </a:rPr>
              <a:t>криминал (C-PROC) што се спроведува преку програми за техничка соработка. Обучувачот може да премине на следните слајдови, кои ја опишуваат работата на C-PROC и неговите различни програми.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mk-MK" sz="3600" b="1" i="1" dirty="0">
                <a:solidFill>
                  <a:schemeClr val="tx2"/>
                </a:solidFill>
              </a:rPr>
              <a:t>Специјализиран судски курс за меѓународна соработка</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mk-MK" sz="3200" b="1" dirty="0">
                <a:solidFill>
                  <a:schemeClr val="tx2"/>
                </a:solidFill>
              </a:rPr>
              <a:t>Сесија</a:t>
            </a:r>
            <a:r>
              <a:rPr lang="en-GB" sz="3200" b="1" dirty="0">
                <a:solidFill>
                  <a:schemeClr val="tx2"/>
                </a:solidFill>
              </a:rPr>
              <a:t> 1.1</a:t>
            </a:r>
          </a:p>
          <a:p>
            <a:pPr marL="0" indent="0" algn="ctr">
              <a:buFont typeface="Arial" charset="0"/>
              <a:buNone/>
              <a:defRPr/>
            </a:pPr>
            <a:r>
              <a:rPr lang="mk-MK" sz="3200" b="1" dirty="0">
                <a:solidFill>
                  <a:schemeClr val="tx2"/>
                </a:solidFill>
              </a:rPr>
              <a:t>Вовед во курсот</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Пристапот на Советот на Европа</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mk-MK" sz="1800" b="1" dirty="0">
                <a:solidFill>
                  <a:schemeClr val="bg1"/>
                </a:solidFill>
                <a:latin typeface="Arial" panose="020B0604020202020204" pitchFamily="34" charset="0"/>
                <a:cs typeface="Arial" panose="020B0604020202020204" pitchFamily="34" charset="0"/>
              </a:rPr>
              <a:t>„Заштита на вас и вашите права во </a:t>
            </a:r>
            <a:r>
              <a:rPr lang="mk-MK" sz="1800" b="1" dirty="0" err="1">
                <a:solidFill>
                  <a:schemeClr val="bg1"/>
                </a:solidFill>
                <a:latin typeface="Arial" panose="020B0604020202020204" pitchFamily="34" charset="0"/>
                <a:cs typeface="Arial" panose="020B0604020202020204" pitchFamily="34" charset="0"/>
              </a:rPr>
              <a:t>сајбер</a:t>
            </a:r>
            <a:r>
              <a:rPr lang="mk-MK" sz="1800" b="1" dirty="0">
                <a:solidFill>
                  <a:schemeClr val="bg1"/>
                </a:solidFill>
                <a:latin typeface="Arial" panose="020B0604020202020204" pitchFamily="34" charset="0"/>
                <a:cs typeface="Arial" panose="020B0604020202020204" pitchFamily="34" charset="0"/>
              </a:rPr>
              <a:t>-просторот</a:t>
            </a:r>
            <a:r>
              <a:rPr lang="en-GB" sz="1800" b="1" dirty="0">
                <a:solidFill>
                  <a:schemeClr val="bg1"/>
                </a:solidFill>
                <a:latin typeface="Arial" panose="020B0604020202020204" pitchFamily="34" charset="0"/>
                <a:cs typeface="Arial" panose="020B0604020202020204" pitchFamily="34" charset="0"/>
              </a:rPr>
              <a:t>”</a:t>
            </a: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latin typeface="Arial" panose="020B0604020202020204" pitchFamily="34" charset="0"/>
                <a:cs typeface="Arial" panose="020B0604020202020204" pitchFamily="34" charset="0"/>
              </a:rPr>
              <a:t>1 </a:t>
            </a:r>
            <a:r>
              <a:rPr lang="mk-MK" sz="1800" b="1" dirty="0">
                <a:latin typeface="Arial" panose="020B0604020202020204" pitchFamily="34" charset="0"/>
                <a:cs typeface="Arial" panose="020B0604020202020204" pitchFamily="34" charset="0"/>
              </a:rPr>
              <a:t>Заеднички стандарди: Конвенцијата од Будимпешта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и сродни стандарди</a:t>
            </a:r>
            <a:endParaRPr lang="en-GB" sz="1800" b="1" dirty="0">
              <a:latin typeface="Arial" panose="020B0604020202020204" pitchFamily="34" charset="0"/>
              <a:cs typeface="Arial" panose="020B0604020202020204" pitchFamily="34" charset="0"/>
            </a:endParaRP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a:t>
            </a:r>
            <a:r>
              <a:rPr lang="mk-MK" sz="1800" b="1" dirty="0">
                <a:latin typeface="Arial" panose="020B0604020202020204" pitchFamily="34" charset="0"/>
                <a:cs typeface="Arial" panose="020B0604020202020204" pitchFamily="34" charset="0"/>
              </a:rPr>
              <a:t>Проследување и проценка: Конвенција на комитетот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a:t>
            </a:r>
            <a:r>
              <a:rPr lang="en-GB" sz="1800" b="1" dirty="0">
                <a:latin typeface="Arial" panose="020B0604020202020204" pitchFamily="34" charset="0"/>
                <a:cs typeface="Arial" panose="020B0604020202020204" pitchFamily="34" charset="0"/>
              </a:rPr>
              <a:t>(T-CY)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3 </a:t>
            </a:r>
            <a:r>
              <a:rPr lang="mk-MK" sz="1800" b="1" dirty="0">
                <a:latin typeface="Arial" panose="020B0604020202020204" pitchFamily="34" charset="0"/>
                <a:cs typeface="Arial" panose="020B0604020202020204" pitchFamily="34" charset="0"/>
              </a:rPr>
              <a:t>Градење капацитети</a:t>
            </a:r>
            <a:r>
              <a:rPr lang="en-GB" sz="1800" b="1" dirty="0">
                <a:latin typeface="Arial" panose="020B0604020202020204" pitchFamily="34" charset="0"/>
                <a:cs typeface="Arial" panose="020B0604020202020204" pitchFamily="34" charset="0"/>
              </a:rPr>
              <a:t>:</a:t>
            </a:r>
          </a:p>
          <a:p>
            <a:r>
              <a:rPr lang="en-GB" sz="1800" b="1" dirty="0">
                <a:latin typeface="Arial" panose="020B0604020202020204" pitchFamily="34" charset="0"/>
                <a:cs typeface="Arial" panose="020B0604020202020204" pitchFamily="34" charset="0"/>
              </a:rPr>
              <a:t>C-PROC </a:t>
            </a:r>
            <a:r>
              <a:rPr lang="en-GB" sz="1800" b="1" dirty="0">
                <a:latin typeface="Arial" panose="020B0604020202020204" pitchFamily="34" charset="0"/>
                <a:cs typeface="Arial" panose="020B0604020202020204" pitchFamily="34" charset="0"/>
                <a:sym typeface="Wingdings 3" charset="0"/>
              </a:rPr>
              <a:t></a:t>
            </a:r>
            <a:endParaRPr lang="en-GB" sz="1800" b="1" dirty="0">
              <a:latin typeface="Arial" panose="020B0604020202020204" pitchFamily="34" charset="0"/>
              <a:cs typeface="Arial" panose="020B0604020202020204" pitchFamily="34" charset="0"/>
            </a:endParaRPr>
          </a:p>
          <a:p>
            <a:r>
              <a:rPr lang="mk-MK" sz="1800" b="1" dirty="0">
                <a:latin typeface="Arial" panose="020B0604020202020204" pitchFamily="34" charset="0"/>
                <a:cs typeface="Arial" panose="020B0604020202020204" pitchFamily="34" charset="0"/>
              </a:rPr>
              <a:t>Програми за техничка соработка</a:t>
            </a:r>
            <a:endParaRPr lang="en-GB" sz="18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862322"/>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mk-MK" sz="2000" b="1" dirty="0">
                <a:latin typeface="Arial" panose="020B0604020202020204" pitchFamily="34" charset="0"/>
                <a:cs typeface="Arial" panose="020B0604020202020204" pitchFamily="34" charset="0"/>
              </a:rPr>
              <a:t>Одлука на Комитетот на министри од октомври 2013 год.</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Оперативна од април</a:t>
            </a:r>
            <a:r>
              <a:rPr lang="en-US" sz="2000" b="1" dirty="0">
                <a:latin typeface="Arial" panose="020B0604020202020204" pitchFamily="34" charset="0"/>
                <a:cs typeface="Arial" panose="020B0604020202020204" pitchFamily="34" charset="0"/>
              </a:rPr>
              <a:t> 2014</a:t>
            </a:r>
            <a:r>
              <a:rPr lang="mk-MK" sz="2000" b="1" dirty="0">
                <a:latin typeface="Arial" panose="020B0604020202020204" pitchFamily="34" charset="0"/>
                <a:cs typeface="Arial" panose="020B0604020202020204" pitchFamily="34" charset="0"/>
              </a:rPr>
              <a:t> год.</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6 тековни проекти</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Задача: Поддршка на земјите ширум светот за зајакнување на капацитетите за кривична правда за </a:t>
            </a:r>
            <a:r>
              <a:rPr lang="mk-MK" sz="2000" b="1" dirty="0" err="1">
                <a:latin typeface="Arial" panose="020B0604020202020204" pitchFamily="34" charset="0"/>
                <a:cs typeface="Arial" panose="020B0604020202020204" pitchFamily="34" charset="0"/>
              </a:rPr>
              <a:t>сајбер</a:t>
            </a:r>
            <a:r>
              <a:rPr lang="mk-MK" sz="2000" b="1" dirty="0">
                <a:latin typeface="Arial" panose="020B0604020202020204" pitchFamily="34" charset="0"/>
                <a:cs typeface="Arial" panose="020B0604020202020204" pitchFamily="34" charset="0"/>
              </a:rPr>
              <a:t>-криминал и електронски докази</a:t>
            </a:r>
            <a:endParaRPr lang="en-US" sz="2000" b="1" dirty="0">
              <a:latin typeface="Arial" panose="020B0604020202020204" pitchFamily="34" charset="0"/>
              <a:cs typeface="Arial" panose="020B0604020202020204" pitchFamily="34" charset="0"/>
            </a:endParaRP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2400" b="1" dirty="0">
                <a:solidFill>
                  <a:schemeClr val="bg1"/>
                </a:solidFill>
                <a:latin typeface="Arial" panose="020B0604020202020204" pitchFamily="34" charset="0"/>
                <a:cs typeface="Arial" panose="020B0604020202020204" pitchFamily="34" charset="0"/>
              </a:rPr>
              <a:t>Канцеларијата за програма за сајбер-криминал</a:t>
            </a:r>
          </a:p>
          <a:p>
            <a:pPr algn="r"/>
            <a:r>
              <a:rPr lang="mk-MK" sz="2400" b="1" dirty="0">
                <a:solidFill>
                  <a:schemeClr val="bg1"/>
                </a:solidFill>
                <a:latin typeface="Arial" panose="020B0604020202020204" pitchFamily="34" charset="0"/>
                <a:cs typeface="Arial" panose="020B0604020202020204" pitchFamily="34" charset="0"/>
              </a:rPr>
              <a:t>на Советот на Европа во Букурешт </a:t>
            </a:r>
            <a:r>
              <a:rPr lang="en-GB" sz="2400" b="1" dirty="0">
                <a:solidFill>
                  <a:schemeClr val="bg1"/>
                </a:solidFill>
                <a:latin typeface="Arial" panose="020B0604020202020204" pitchFamily="34" charset="0"/>
                <a:cs typeface="Arial" panose="020B0604020202020204" pitchFamily="34" charset="0"/>
              </a:rPr>
              <a:t>(C-PROC)</a:t>
            </a:r>
            <a:endParaRPr lang="en-GB" sz="1600" b="1" dirty="0">
              <a:solidFill>
                <a:schemeClr val="bg1"/>
              </a:solidFill>
              <a:latin typeface="Arial" panose="020B0604020202020204" pitchFamily="34" charset="0"/>
              <a:cs typeface="Arial" panose="020B0604020202020204" pitchFamily="34" charset="0"/>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8516938"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GLACY+ </a:t>
            </a:r>
            <a:r>
              <a:rPr lang="mk-MK" sz="1400" dirty="0">
                <a:latin typeface="Arial" panose="020B0604020202020204" pitchFamily="34" charset="0"/>
                <a:cs typeface="Arial" panose="020B0604020202020204" pitchFamily="34" charset="0"/>
              </a:rPr>
              <a:t>Заеднички проект на ЕУ/СЕ за глобално дејствување против сајбер-криминалот</a:t>
            </a:r>
            <a:endParaRPr lang="en-GB" sz="1400" dirty="0">
              <a:latin typeface="Arial" panose="020B0604020202020204" pitchFamily="34" charset="0"/>
              <a:cs typeface="Arial" panose="020B0604020202020204" pitchFamily="34" charset="0"/>
            </a:endParaRP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CyberEast</a:t>
            </a:r>
            <a:r>
              <a:rPr lang="en-GB"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Источно партнерство на ЕУ/Советот на Европа</a:t>
            </a:r>
            <a:endParaRPr lang="en-GB" sz="1400" dirty="0">
              <a:latin typeface="Arial" panose="020B0604020202020204" pitchFamily="34" charset="0"/>
              <a:cs typeface="Arial" panose="020B0604020202020204" pitchFamily="34" charset="0"/>
            </a:endParaRP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iPROCEEDS-2 </a:t>
            </a:r>
            <a:r>
              <a:rPr lang="mk-MK" sz="1400" dirty="0">
                <a:latin typeface="Arial" panose="020B0604020202020204" pitchFamily="34" charset="0"/>
                <a:cs typeface="Arial" panose="020B0604020202020204" pitchFamily="34" charset="0"/>
              </a:rPr>
              <a:t>Насочување на криминалните постапки на интернет на ЕУ/СНЕ</a:t>
            </a:r>
            <a:endParaRPr lang="en-GB" sz="1400" dirty="0">
              <a:latin typeface="Arial" panose="020B0604020202020204" pitchFamily="34" charset="0"/>
              <a:cs typeface="Arial" panose="020B0604020202020204" pitchFamily="34" charset="0"/>
            </a:endParaRP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GB" dirty="0" err="1">
                <a:latin typeface="Arial" panose="020B0604020202020204" pitchFamily="34" charset="0"/>
                <a:cs typeface="Arial" panose="020B0604020202020204" pitchFamily="34" charset="0"/>
              </a:rPr>
              <a:t>CyberCrime@Octopus</a:t>
            </a:r>
            <a:r>
              <a:rPr lang="en-GB" sz="18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(voluntary contribution funded) </a:t>
            </a: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CyberSouth</a:t>
            </a:r>
            <a:r>
              <a:rPr lang="en-GB"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Заеднички проект на ЕУ/СЕ за </a:t>
            </a:r>
            <a:r>
              <a:rPr lang="mk-MK" sz="1400" dirty="0" err="1">
                <a:latin typeface="Arial" panose="020B0604020202020204" pitchFamily="34" charset="0"/>
                <a:cs typeface="Arial" panose="020B0604020202020204" pitchFamily="34" charset="0"/>
              </a:rPr>
              <a:t>сајбер</a:t>
            </a:r>
            <a:r>
              <a:rPr lang="mk-MK" sz="1400" dirty="0">
                <a:latin typeface="Arial" panose="020B0604020202020204" pitchFamily="34" charset="0"/>
                <a:cs typeface="Arial" panose="020B0604020202020204" pitchFamily="34" charset="0"/>
              </a:rPr>
              <a:t>-криминал и електронски докази</a:t>
            </a:r>
            <a:endParaRPr lang="en-GB" sz="1400" dirty="0">
              <a:latin typeface="Arial" panose="020B0604020202020204" pitchFamily="34" charset="0"/>
              <a:cs typeface="Arial" panose="020B0604020202020204" pitchFamily="34" charset="0"/>
            </a:endParaRP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Тековни програми за</a:t>
            </a:r>
          </a:p>
          <a:p>
            <a:pPr algn="r"/>
            <a:r>
              <a:rPr lang="mk-MK" sz="3200" b="1" dirty="0">
                <a:solidFill>
                  <a:schemeClr val="bg1"/>
                </a:solidFill>
                <a:latin typeface="Arial" panose="020B0604020202020204" pitchFamily="34" charset="0"/>
                <a:cs typeface="Arial" panose="020B0604020202020204" pitchFamily="34" charset="0"/>
              </a:rPr>
              <a:t>градење капацитети</a:t>
            </a:r>
            <a:endParaRPr lang="en-GB" sz="3200" b="1" dirty="0">
              <a:solidFill>
                <a:schemeClr val="bg1"/>
              </a:solidFill>
              <a:latin typeface="Arial" panose="020B0604020202020204" pitchFamily="34" charset="0"/>
              <a:cs typeface="Arial" panose="020B0604020202020204" pitchFamily="34" charset="0"/>
            </a:endParaRP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850" y="4373491"/>
            <a:ext cx="8516938" cy="1859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mk-MK" sz="2000" dirty="0">
                <a:latin typeface="Arial" panose="020B0604020202020204" pitchFamily="34" charset="0"/>
                <a:cs typeface="Arial" panose="020B0604020202020204" pitchFamily="34" charset="0"/>
              </a:rPr>
              <a:t>Ставање крај на сексуално искористување и злоупотреба на деца преку интернет</a:t>
            </a:r>
            <a:r>
              <a:rPr lang="en-US"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Европа</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EndOCSEA@Europe</a:t>
            </a:r>
            <a:r>
              <a:rPr lang="en-US"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 </a:t>
            </a:r>
            <a:r>
              <a:rPr lang="mk-MK" sz="1200" dirty="0">
                <a:latin typeface="Arial" panose="020B0604020202020204" pitchFamily="34" charset="0"/>
                <a:cs typeface="Arial" panose="020B0604020202020204" pitchFamily="34" charset="0"/>
              </a:rPr>
              <a:t>(Фонд за ставање крај на насилство врз деца.)</a:t>
            </a:r>
          </a:p>
          <a:p>
            <a:pPr>
              <a:lnSpc>
                <a:spcPts val="3200"/>
              </a:lnSpc>
            </a:pP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ea typeface="ＭＳ Ｐゴシック" charset="0"/>
                <a:cs typeface="ＭＳ Ｐゴシック" charset="0"/>
              </a:rPr>
              <a:t>Советот на Европа и </a:t>
            </a:r>
            <a:r>
              <a:rPr lang="ru-RU" sz="3200" b="1" dirty="0">
                <a:solidFill>
                  <a:schemeClr val="bg1"/>
                </a:solidFill>
                <a:ea typeface="ＭＳ Ｐゴシック" charset="0"/>
                <a:cs typeface="ＭＳ Ｐゴシック" charset="0"/>
              </a:rPr>
              <a:t>Канцеларијата за</a:t>
            </a:r>
          </a:p>
          <a:p>
            <a:pPr algn="r" eaLnBrk="1" hangingPunct="1">
              <a:lnSpc>
                <a:spcPct val="80000"/>
              </a:lnSpc>
            </a:pPr>
            <a:r>
              <a:rPr lang="ru-RU" sz="3200" b="1" dirty="0">
                <a:solidFill>
                  <a:schemeClr val="bg1"/>
                </a:solidFill>
                <a:ea typeface="ＭＳ Ｐゴシック" charset="0"/>
                <a:cs typeface="ＭＳ Ｐゴシック" charset="0"/>
              </a:rPr>
              <a:t>програма за сајбер-криминал </a:t>
            </a:r>
            <a:r>
              <a:rPr lang="en-GB" sz="3200" b="1" dirty="0">
                <a:solidFill>
                  <a:schemeClr val="bg1"/>
                </a:solidFill>
                <a:ea typeface="ＭＳ Ｐゴシック" charset="0"/>
                <a:cs typeface="ＭＳ Ｐゴシック" charset="0"/>
              </a:rPr>
              <a:t>(C-PROC</a:t>
            </a:r>
            <a:r>
              <a:rPr lang="en-GB" sz="3200" b="1" dirty="0">
                <a:ea typeface="ＭＳ Ｐゴシック" charset="0"/>
                <a:cs typeface="ＭＳ Ｐゴシック" charset="0"/>
              </a:rPr>
              <a:t>)</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eaLnBrk="1" hangingPunct="1">
              <a:lnSpc>
                <a:spcPct val="80000"/>
              </a:lnSpc>
            </a:pPr>
            <a:endParaRPr lang="mk-MK" sz="3200" b="1" dirty="0">
              <a:ea typeface="ＭＳ Ｐゴシック" charset="0"/>
            </a:endParaRPr>
          </a:p>
          <a:p>
            <a:pPr algn="ctr" eaLnBrk="1" hangingPunct="1">
              <a:lnSpc>
                <a:spcPct val="80000"/>
              </a:lnSpc>
            </a:pPr>
            <a:r>
              <a:rPr lang="mk-MK" sz="3200" b="1" dirty="0">
                <a:ea typeface="ＭＳ Ｐゴシック" charset="0"/>
              </a:rPr>
              <a:t>Структура на курсот</a:t>
            </a:r>
            <a:endParaRPr lang="en-GB" sz="3200" dirty="0"/>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Структура на курсот</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mk-MK" sz="2200" b="1" dirty="0">
                <a:ea typeface="Verdana" panose="020B0604030504040204" pitchFamily="34" charset="0"/>
                <a:cs typeface="Arial" panose="020B0604020202020204" pitchFamily="34" charset="0"/>
              </a:rPr>
              <a:t>Прв ден</a:t>
            </a:r>
            <a:r>
              <a:rPr lang="en-US" sz="2200" b="1" dirty="0">
                <a:ea typeface="Verdana" panose="020B0604030504040204" pitchFamily="34" charset="0"/>
                <a:cs typeface="Arial" panose="020B0604020202020204" pitchFamily="34" charset="0"/>
              </a:rPr>
              <a:t>:</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1.1 – Вовед во курсот</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1.2 – Меѓународна соработка во контекст на глобалната економија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1.3 – Преглед на правната основа за меѓународна соработка во однос на сајбер-криминалот и електронските докази</a:t>
            </a:r>
            <a:r>
              <a:rPr lang="en-US" sz="2200" dirty="0">
                <a:ea typeface="Verdana" panose="020B0604030504040204" pitchFamily="34" charset="0"/>
                <a:cs typeface="Arial" panose="020B0604020202020204" pitchFamily="34" charset="0"/>
              </a:rPr>
              <a:t> </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1.4 – Практика и постапка за заемна правна помош</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Структура на курсот</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0140" y="1087285"/>
            <a:ext cx="4381860" cy="5170646"/>
          </a:xfrm>
          <a:prstGeom prst="rect">
            <a:avLst/>
          </a:prstGeom>
        </p:spPr>
        <p:txBody>
          <a:bodyPr wrap="square">
            <a:spAutoFit/>
          </a:bodyPr>
          <a:lstStyle/>
          <a:p>
            <a:pPr algn="just"/>
            <a:r>
              <a:rPr lang="mk-MK" sz="2200" b="1" dirty="0">
                <a:ea typeface="Verdana" panose="020B0604030504040204" pitchFamily="34" charset="0"/>
                <a:cs typeface="Arial" panose="020B0604020202020204" pitchFamily="34" charset="0"/>
              </a:rPr>
              <a:t>Втор ден</a:t>
            </a:r>
            <a:r>
              <a:rPr lang="en-US" sz="2200" b="1" dirty="0">
                <a:ea typeface="Verdana" panose="020B0604030504040204" pitchFamily="34" charset="0"/>
                <a:cs typeface="Arial" panose="020B0604020202020204" pitchFamily="34" charset="0"/>
              </a:rPr>
              <a:t>:</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2.1 – Механизми според Конвенцијата од Будимпешта за олеснување на меѓународната соработка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2.2 – Неформални методи на меѓународна соработка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2.3 – Користење на дигитални докази добиени преку механизмите за меѓународна соработка</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715286" y="1087285"/>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2.4 – Постојни предизвици</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Структура на курсот</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mk-MK" sz="2200" b="1" dirty="0">
                <a:ea typeface="Verdana" panose="020B0604030504040204" pitchFamily="34" charset="0"/>
                <a:cs typeface="Arial" panose="020B0604020202020204" pitchFamily="34" charset="0"/>
              </a:rPr>
              <a:t>Трет ден</a:t>
            </a:r>
            <a:r>
              <a:rPr lang="en-US" sz="2200" b="1" dirty="0">
                <a:ea typeface="Verdana" panose="020B0604030504040204" pitchFamily="34" charset="0"/>
                <a:cs typeface="Arial" panose="020B0604020202020204" pitchFamily="34" charset="0"/>
              </a:rPr>
              <a:t>:</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3.1 – Јавно приватно партнерство/соработка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3.2 – Градење вештини за сајбер-криминал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3.3 – Градење вештини за сајбер-криминал (групно известување)</a:t>
            </a: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3.4 – Отворен форум</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Структура на курсот</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386277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mk-MK" sz="3200" b="1" dirty="0">
                <a:ea typeface="ＭＳ Ｐゴシック" charset="0"/>
              </a:rPr>
              <a:t>Резиме</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4585871"/>
          </a:xfrm>
          <a:prstGeom prst="rect">
            <a:avLst/>
          </a:prstGeom>
        </p:spPr>
        <p:txBody>
          <a:bodyPr wrap="square">
            <a:spAutoFit/>
          </a:bodyPr>
          <a:lstStyle/>
          <a:p>
            <a:pPr marL="342900" indent="-342900" algn="just" eaLnBrk="1" hangingPunct="1">
              <a:buFont typeface="Wingdings" pitchFamily="2" charset="2"/>
              <a:buChar char="Ø"/>
            </a:pPr>
            <a:r>
              <a:rPr lang="mk-MK" sz="2000" b="1" dirty="0"/>
              <a:t>Прв дел</a:t>
            </a:r>
            <a:endParaRPr lang="en-GB" sz="2000" b="1" dirty="0"/>
          </a:p>
          <a:p>
            <a:pPr marL="342900" indent="-342900" algn="just" eaLnBrk="1" hangingPunct="1">
              <a:buFont typeface="Wingdings" pitchFamily="2" charset="2"/>
              <a:buChar char="ü"/>
            </a:pPr>
            <a:r>
              <a:rPr lang="mk-MK" sz="2000" i="1" dirty="0"/>
              <a:t>Советот на Европа и </a:t>
            </a:r>
            <a:r>
              <a:rPr lang="ru-RU" sz="2000" i="1" dirty="0"/>
              <a:t>Канцеларијата за програма за сајбер-криминал </a:t>
            </a:r>
            <a:r>
              <a:rPr lang="en-GB" sz="2000" i="1" dirty="0"/>
              <a:t>(C-PROC)</a:t>
            </a:r>
          </a:p>
          <a:p>
            <a:pPr marL="0" indent="0" algn="just" eaLnBrk="1" hangingPunct="1">
              <a:buNone/>
            </a:pPr>
            <a:endParaRPr lang="en-GB" sz="2000" dirty="0"/>
          </a:p>
          <a:p>
            <a:pPr marL="342900" indent="-342900" algn="just" eaLnBrk="1" hangingPunct="1">
              <a:buFont typeface="Wingdings" pitchFamily="2" charset="2"/>
              <a:buChar char="Ø"/>
            </a:pPr>
            <a:r>
              <a:rPr lang="mk-MK" sz="2000" b="1" dirty="0"/>
              <a:t>Втор</a:t>
            </a:r>
            <a:endParaRPr lang="en-GB" sz="2000" b="1" dirty="0"/>
          </a:p>
          <a:p>
            <a:pPr marL="342900" indent="-342900" algn="just" eaLnBrk="1" hangingPunct="1">
              <a:buFont typeface="Wingdings" pitchFamily="2" charset="2"/>
              <a:buChar char="ü"/>
            </a:pPr>
            <a:r>
              <a:rPr lang="mk-MK" sz="2000" i="1" dirty="0"/>
              <a:t>Структура на курсот</a:t>
            </a:r>
            <a:endParaRPr lang="en-GB" sz="2000" i="1" dirty="0"/>
          </a:p>
          <a:p>
            <a:pPr marL="0" indent="0" algn="just" eaLnBrk="1" hangingPunct="1">
              <a:buNone/>
            </a:pPr>
            <a:endParaRPr lang="en-GB" sz="2000" dirty="0"/>
          </a:p>
          <a:p>
            <a:pPr marL="342900" indent="-342900" algn="just" eaLnBrk="1" hangingPunct="1">
              <a:buFont typeface="Wingdings" pitchFamily="2" charset="2"/>
              <a:buChar char="Ø"/>
            </a:pPr>
            <a:r>
              <a:rPr lang="mk-MK" sz="2000" b="1" dirty="0"/>
              <a:t>Трет дел</a:t>
            </a:r>
            <a:endParaRPr lang="en-GB" sz="2000" b="1" dirty="0"/>
          </a:p>
          <a:p>
            <a:pPr marL="342900" indent="-342900" algn="just">
              <a:buFont typeface="Wingdings" pitchFamily="2" charset="2"/>
              <a:buChar char="ü"/>
            </a:pPr>
            <a:r>
              <a:rPr lang="mk-MK" sz="2000" i="1" dirty="0"/>
              <a:t>Претставување</a:t>
            </a:r>
            <a:endParaRPr lang="en-GB" sz="2000" i="1" dirty="0"/>
          </a:p>
          <a:p>
            <a:pPr marL="342900" indent="-342900" algn="just">
              <a:buFont typeface="Wingdings" pitchFamily="2" charset="2"/>
              <a:buChar char="ü"/>
            </a:pPr>
            <a:endParaRPr lang="en-GB" sz="2000" i="1" dirty="0"/>
          </a:p>
          <a:p>
            <a:pPr marL="342900" indent="-342900" algn="just" eaLnBrk="1" hangingPunct="1">
              <a:lnSpc>
                <a:spcPct val="80000"/>
              </a:lnSpc>
              <a:buFont typeface="Wingdings" pitchFamily="2" charset="2"/>
              <a:buChar char="Ø"/>
            </a:pPr>
            <a:r>
              <a:rPr lang="mk-MK" sz="2000" b="1" dirty="0"/>
              <a:t>Четврти дел</a:t>
            </a:r>
            <a:endParaRPr lang="en-GB" sz="2000" b="1" dirty="0"/>
          </a:p>
          <a:p>
            <a:pPr marL="342900" indent="-342900" algn="just">
              <a:lnSpc>
                <a:spcPct val="80000"/>
              </a:lnSpc>
              <a:buFont typeface="Wingdings" pitchFamily="2" charset="2"/>
              <a:buChar char="ü"/>
            </a:pPr>
            <a:r>
              <a:rPr lang="mk-MK" sz="2000" i="1" dirty="0"/>
              <a:t>Резиме</a:t>
            </a:r>
            <a:endParaRPr lang="en-US" sz="2000" i="1" dirty="0"/>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Резиме</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869471" cy="4696670"/>
          </a:xfrm>
          <a:prstGeom prst="rect">
            <a:avLst/>
          </a:prstGeom>
        </p:spPr>
        <p:txBody>
          <a:bodyPr wrap="square">
            <a:spAutoFit/>
          </a:bodyPr>
          <a:lstStyle/>
          <a:p>
            <a:pPr marL="342900" indent="-342900" algn="just">
              <a:lnSpc>
                <a:spcPct val="80000"/>
              </a:lnSpc>
              <a:buFont typeface="Wingdings" pitchFamily="2" charset="2"/>
              <a:buChar char="ü"/>
            </a:pPr>
            <a:r>
              <a:rPr lang="mk-MK" sz="2200" i="1" dirty="0"/>
              <a:t>Да се разбере опсегот и работата на Советот на Европа и </a:t>
            </a:r>
            <a:r>
              <a:rPr lang="ru-RU" sz="2200" i="1" dirty="0"/>
              <a:t>Канцеларијата за програма за сајбер-криминал (C-PROC)</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разгледаат структурата и целите на овој курс</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споделат сите причини за загриженост или очекувани резултати од курсот</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дискутира за основните концепти што ќе бидат опфатени со курсот</a:t>
            </a:r>
            <a:endParaRPr lang="en-GB" sz="2200" i="1" dirty="0"/>
          </a:p>
          <a:p>
            <a:pPr algn="just">
              <a:lnSpc>
                <a:spcPct val="80000"/>
              </a:lnSpc>
            </a:pPr>
            <a:endParaRPr lang="en-GB" sz="2200" i="1" dirty="0"/>
          </a:p>
        </p:txBody>
      </p:sp>
    </p:spTree>
    <p:extLst>
      <p:ext uri="{BB962C8B-B14F-4D97-AF65-F5344CB8AC3E}">
        <p14:creationId xmlns:p14="http://schemas.microsoft.com/office/powerpoint/2010/main" val="12474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Специјализиран судски курс за меѓународна соработка</a:t>
            </a:r>
            <a:endParaRPr lang="en-GB"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219501"/>
            <a:ext cx="4138917" cy="5509200"/>
          </a:xfrm>
          <a:prstGeom prst="rect">
            <a:avLst/>
          </a:prstGeom>
        </p:spPr>
        <p:txBody>
          <a:bodyPr wrap="square">
            <a:spAutoFit/>
          </a:bodyPr>
          <a:lstStyle/>
          <a:p>
            <a:pPr marL="342900" indent="-342900" algn="just">
              <a:lnSpc>
                <a:spcPct val="80000"/>
              </a:lnSpc>
              <a:buFont typeface="Wingdings" pitchFamily="2" charset="2"/>
              <a:buChar char="ü"/>
            </a:pPr>
            <a:r>
              <a:rPr lang="mk-MK" sz="2200" i="1" dirty="0"/>
              <a:t>Да се разбере опфатот (делокругот) и работата на Советот на Европа и </a:t>
            </a:r>
            <a:r>
              <a:rPr lang="ru-RU" sz="2200" i="1" dirty="0"/>
              <a:t>Канцеларијата за програма за сајбер-криминал (C-PROC)</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прегледаат структурата и целите на овој курс</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споделат сите грижи или очекувани резултати од курсот</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дискутира за основните концепти што ќе бидат опфатени со курсот</a:t>
            </a:r>
            <a:endParaRPr lang="en-GB" sz="2200" i="1" dirty="0"/>
          </a:p>
          <a:p>
            <a:pPr algn="just">
              <a:lnSpc>
                <a:spcPct val="80000"/>
              </a:lnSpc>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Совет на Европа и </a:t>
            </a:r>
            <a:r>
              <a:rPr lang="ru-RU" sz="3200" b="1" dirty="0">
                <a:ea typeface="ＭＳ Ｐゴシック" charset="0"/>
                <a:cs typeface="ＭＳ Ｐゴシック" charset="0"/>
              </a:rPr>
              <a:t>Канцеларијата за програма за сајбер-криминал</a:t>
            </a:r>
            <a:endParaRPr lang="mk-MK"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(C-PROC)</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rgbClr val="00B0F0"/>
                </a:solidFill>
                <a:latin typeface="Arial" panose="020B0604020202020204" pitchFamily="34" charset="0"/>
                <a:cs typeface="Arial" panose="020B0604020202020204" pitchFamily="34" charset="0"/>
              </a:rPr>
              <a:t> </a:t>
            </a:r>
            <a:r>
              <a:rPr lang="mk-MK" sz="3000" b="1" dirty="0" err="1">
                <a:solidFill>
                  <a:schemeClr val="bg1"/>
                </a:solidFill>
                <a:latin typeface="Arial" panose="020B0604020202020204" pitchFamily="34" charset="0"/>
                <a:cs typeface="Arial" panose="020B0604020202020204" pitchFamily="34" charset="0"/>
              </a:rPr>
              <a:t>Сајбер</a:t>
            </a:r>
            <a:r>
              <a:rPr lang="mk-MK" sz="3000" b="1" dirty="0">
                <a:solidFill>
                  <a:schemeClr val="bg1"/>
                </a:solidFill>
                <a:latin typeface="Arial" panose="020B0604020202020204" pitchFamily="34" charset="0"/>
                <a:cs typeface="Arial" panose="020B0604020202020204" pitchFamily="34" charset="0"/>
              </a:rPr>
              <a:t>-криминал како предмет на</a:t>
            </a:r>
          </a:p>
          <a:p>
            <a:pPr algn="r"/>
            <a:r>
              <a:rPr lang="mk-MK" sz="3000" b="1" dirty="0">
                <a:solidFill>
                  <a:schemeClr val="bg1"/>
                </a:solidFill>
                <a:latin typeface="Arial" panose="020B0604020202020204" pitchFamily="34" charset="0"/>
                <a:cs typeface="Arial" panose="020B0604020202020204" pitchFamily="34" charset="0"/>
              </a:rPr>
              <a:t>кривична правда </a:t>
            </a:r>
            <a:r>
              <a:rPr lang="en-GB" sz="3000" b="1" dirty="0">
                <a:solidFill>
                  <a:schemeClr val="bg1"/>
                </a:solidFill>
                <a:latin typeface="Arial" panose="020B0604020202020204" pitchFamily="34" charset="0"/>
                <a:cs typeface="Arial" panose="020B0604020202020204" pitchFamily="34" charset="0"/>
              </a:rPr>
              <a:t>–</a:t>
            </a:r>
            <a:r>
              <a:rPr lang="mk-MK" sz="3000" b="1" dirty="0">
                <a:solidFill>
                  <a:schemeClr val="bg1"/>
                </a:solidFill>
                <a:latin typeface="Arial" panose="020B0604020202020204" pitchFamily="34" charset="0"/>
                <a:cs typeface="Arial" panose="020B0604020202020204" pitchFamily="34" charset="0"/>
              </a:rPr>
              <a:t> Главни предизвици</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a:normAutofit fontScale="925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mk-MK" sz="1600" b="1" dirty="0">
                <a:latin typeface="Arial" panose="020B0604020202020204" pitchFamily="34" charset="0"/>
                <a:cs typeface="Arial" panose="020B0604020202020204" pitchFamily="34" charset="0"/>
              </a:rPr>
              <a:t>Недостаток на заемно разбирање </a:t>
            </a:r>
            <a:r>
              <a:rPr lang="mk-MK" sz="1600" dirty="0">
                <a:latin typeface="Arial" panose="020B0604020202020204" pitchFamily="34" charset="0"/>
                <a:cs typeface="Arial" panose="020B0604020202020204" pitchFamily="34" charset="0"/>
              </a:rPr>
              <a:t>помеѓу органите за кривична правда за </a:t>
            </a:r>
            <a:r>
              <a:rPr lang="mk-MK" sz="1600" dirty="0" err="1">
                <a:latin typeface="Arial" panose="020B0604020202020204" pitchFamily="34" charset="0"/>
                <a:cs typeface="Arial" panose="020B0604020202020204" pitchFamily="34" charset="0"/>
              </a:rPr>
              <a:t>сајбер</a:t>
            </a:r>
            <a:r>
              <a:rPr lang="mk-MK" sz="1600" dirty="0">
                <a:latin typeface="Arial" panose="020B0604020202020204" pitchFamily="34" charset="0"/>
                <a:cs typeface="Arial" panose="020B0604020202020204" pitchFamily="34" charset="0"/>
              </a:rPr>
              <a:t>-криминал</a:t>
            </a:r>
            <a:endParaRPr lang="en-US" sz="1600" dirty="0">
              <a:latin typeface="Arial" panose="020B0604020202020204" pitchFamily="34" charset="0"/>
              <a:cs typeface="Arial" panose="020B0604020202020204" pitchFamily="34" charset="0"/>
            </a:endParaRPr>
          </a:p>
          <a:p>
            <a:pPr>
              <a:lnSpc>
                <a:spcPct val="120000"/>
              </a:lnSpc>
              <a:defRPr/>
            </a:pPr>
            <a:endParaRPr lang="en-US" sz="1600" dirty="0">
              <a:latin typeface="Arial" panose="020B0604020202020204" pitchFamily="34" charset="0"/>
              <a:cs typeface="Arial" panose="020B0604020202020204" pitchFamily="34" charset="0"/>
            </a:endParaRPr>
          </a:p>
          <a:p>
            <a:pPr>
              <a:lnSpc>
                <a:spcPct val="120000"/>
              </a:lnSpc>
              <a:defRPr/>
            </a:pPr>
            <a:r>
              <a:rPr lang="mk-MK" sz="1600" b="1" dirty="0">
                <a:latin typeface="Arial" panose="020B0604020202020204" pitchFamily="34" charset="0"/>
                <a:ea typeface="Verdana" panose="020B0604030504040204" pitchFamily="34" charset="0"/>
                <a:cs typeface="Arial" panose="020B0604020202020204" pitchFamily="34" charset="0"/>
              </a:rPr>
              <a:t>Законодавство за </a:t>
            </a:r>
            <a:r>
              <a:rPr lang="mk-MK" sz="1600" b="1" dirty="0" err="1">
                <a:latin typeface="Arial" panose="020B0604020202020204" pitchFamily="34" charset="0"/>
                <a:ea typeface="Verdana" panose="020B0604030504040204" pitchFamily="34" charset="0"/>
                <a:cs typeface="Arial" panose="020B0604020202020204" pitchFamily="34" charset="0"/>
              </a:rPr>
              <a:t>сајбер</a:t>
            </a:r>
            <a:r>
              <a:rPr lang="mk-MK" sz="1600" b="1" dirty="0">
                <a:latin typeface="Arial" panose="020B0604020202020204" pitchFamily="34" charset="0"/>
                <a:ea typeface="Verdana" panose="020B0604030504040204" pitchFamily="34" charset="0"/>
                <a:cs typeface="Arial" panose="020B0604020202020204" pitchFamily="34" charset="0"/>
              </a:rPr>
              <a:t>-криминал - Усогласување</a:t>
            </a:r>
            <a:endParaRPr lang="en-US" sz="1600" b="1"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mk-MK" sz="1400" dirty="0">
                <a:latin typeface="Arial" panose="020B0604020202020204" pitchFamily="34" charset="0"/>
                <a:ea typeface="Verdana" panose="020B0604030504040204" pitchFamily="34" charset="0"/>
                <a:cs typeface="Arial" panose="020B0604020202020204" pitchFamily="34" charset="0"/>
              </a:rPr>
              <a:t>Дефиниција на </a:t>
            </a:r>
            <a:r>
              <a:rPr lang="mk-MK" sz="1400" dirty="0" err="1">
                <a:latin typeface="Arial" panose="020B0604020202020204" pitchFamily="34" charset="0"/>
                <a:ea typeface="Verdana" panose="020B0604030504040204" pitchFamily="34" charset="0"/>
                <a:cs typeface="Arial" panose="020B0604020202020204" pitchFamily="34" charset="0"/>
              </a:rPr>
              <a:t>сајбер</a:t>
            </a:r>
            <a:r>
              <a:rPr lang="mk-MK" sz="1400" dirty="0">
                <a:latin typeface="Arial" panose="020B0604020202020204" pitchFamily="34" charset="0"/>
                <a:ea typeface="Verdana" panose="020B0604030504040204" pitchFamily="34" charset="0"/>
                <a:cs typeface="Arial" panose="020B0604020202020204" pitchFamily="34" charset="0"/>
              </a:rPr>
              <a:t>-криминал</a:t>
            </a:r>
            <a:endParaRPr lang="en-US" sz="14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mk-MK" sz="1400" dirty="0">
                <a:latin typeface="Arial" panose="020B0604020202020204" pitchFamily="34" charset="0"/>
                <a:ea typeface="Verdana" panose="020B0604030504040204" pitchFamily="34" charset="0"/>
                <a:cs typeface="Arial" panose="020B0604020202020204" pitchFamily="34" charset="0"/>
              </a:rPr>
              <a:t>Каде е извршено кривичното дело? Која земја има надлежност?</a:t>
            </a:r>
            <a:endParaRPr lang="en-US" sz="14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mk-MK" sz="1400" dirty="0">
                <a:latin typeface="Arial" panose="020B0604020202020204" pitchFamily="34" charset="0"/>
                <a:ea typeface="Verdana" panose="020B0604030504040204" pitchFamily="34" charset="0"/>
                <a:cs typeface="Arial" panose="020B0604020202020204" pitchFamily="34" charset="0"/>
              </a:rPr>
              <a:t>Потреба за усвојување глобални стандарди, меѓународни договори – Договор на ОН – Статус?</a:t>
            </a:r>
            <a:endParaRPr lang="en-US" sz="1400"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endParaRPr lang="en-US" sz="1600"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mk-MK" sz="1600" dirty="0">
                <a:latin typeface="Arial" panose="020B0604020202020204" pitchFamily="34" charset="0"/>
                <a:cs typeface="Arial" panose="020B0604020202020204" pitchFamily="34" charset="0"/>
              </a:rPr>
              <a:t>Справување со </a:t>
            </a:r>
            <a:r>
              <a:rPr lang="mk-MK" sz="1600" b="1" dirty="0">
                <a:latin typeface="Arial" panose="020B0604020202020204" pitchFamily="34" charset="0"/>
                <a:cs typeface="Arial" panose="020B0604020202020204" pitchFamily="34" charset="0"/>
              </a:rPr>
              <a:t>новите технолошки парадигми</a:t>
            </a:r>
            <a:endParaRPr lang="en-US" sz="1600" b="1"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Компјутерски услуги во „облак“ </a:t>
            </a:r>
            <a:r>
              <a:rPr lang="en-US" sz="1400" dirty="0">
                <a:latin typeface="Arial" panose="020B0604020202020204" pitchFamily="34" charset="0"/>
                <a:cs typeface="Arial" panose="020B0604020202020204" pitchFamily="34" charset="0"/>
              </a:rPr>
              <a:t>(cloud computing)</a:t>
            </a:r>
            <a:r>
              <a:rPr lang="mk-MK"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„Докази во ,облакот’“</a:t>
            </a:r>
            <a:endParaRPr lang="en-US" sz="1400" dirty="0">
              <a:latin typeface="Arial" panose="020B0604020202020204" pitchFamily="34" charset="0"/>
              <a:cs typeface="Arial" panose="020B0604020202020204" pitchFamily="34" charset="0"/>
            </a:endParaRPr>
          </a:p>
          <a:p>
            <a:pPr lvl="1">
              <a:lnSpc>
                <a:spcPct val="120000"/>
              </a:lnSpc>
              <a:defRPr/>
            </a:pPr>
            <a:r>
              <a:rPr lang="en-US" sz="1400" dirty="0" err="1">
                <a:latin typeface="Arial" panose="020B0604020202020204" pitchFamily="34" charset="0"/>
                <a:cs typeface="Arial" panose="020B0604020202020204" pitchFamily="34" charset="0"/>
              </a:rPr>
              <a:t>Darkent</a:t>
            </a:r>
            <a:r>
              <a:rPr lang="en-US" sz="1400"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и виртуелни валути</a:t>
            </a:r>
            <a:endParaRPr lang="en-US" sz="1400"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Интернет на нештата</a:t>
            </a:r>
            <a:endParaRPr lang="en-US" sz="1400" dirty="0">
              <a:latin typeface="Arial" panose="020B0604020202020204" pitchFamily="34" charset="0"/>
              <a:cs typeface="Arial" panose="020B0604020202020204" pitchFamily="34" charset="0"/>
            </a:endParaRPr>
          </a:p>
          <a:p>
            <a:pPr>
              <a:lnSpc>
                <a:spcPct val="120000"/>
              </a:lnSpc>
              <a:defRPr/>
            </a:pPr>
            <a:endParaRPr lang="en-US" sz="1600" b="1" dirty="0">
              <a:latin typeface="Arial" panose="020B0604020202020204" pitchFamily="34" charset="0"/>
              <a:cs typeface="Arial" panose="020B0604020202020204" pitchFamily="34" charset="0"/>
            </a:endParaRPr>
          </a:p>
          <a:p>
            <a:pPr>
              <a:lnSpc>
                <a:spcPct val="120000"/>
              </a:lnSpc>
              <a:defRPr/>
            </a:pPr>
            <a:r>
              <a:rPr lang="mk-MK" sz="1600" b="1" dirty="0">
                <a:latin typeface="Arial" panose="020B0604020202020204" pitchFamily="34" charset="0"/>
                <a:cs typeface="Arial" panose="020B0604020202020204" pitchFamily="34" charset="0"/>
              </a:rPr>
              <a:t>Димензија на </a:t>
            </a:r>
            <a:r>
              <a:rPr lang="mk-MK" sz="1600" dirty="0">
                <a:latin typeface="Arial" panose="020B0604020202020204" pitchFamily="34" charset="0"/>
                <a:cs typeface="Arial" panose="020B0604020202020204" pitchFamily="34" charset="0"/>
              </a:rPr>
              <a:t>немерливиот</a:t>
            </a:r>
            <a:r>
              <a:rPr lang="mk-MK" sz="1600" b="1" dirty="0">
                <a:latin typeface="Arial" panose="020B0604020202020204" pitchFamily="34" charset="0"/>
                <a:cs typeface="Arial" panose="020B0604020202020204" pitchFamily="34" charset="0"/>
              </a:rPr>
              <a:t> феномен</a:t>
            </a:r>
            <a:r>
              <a:rPr lang="mk-MK" sz="1600" dirty="0">
                <a:latin typeface="Arial" panose="020B0604020202020204" pitchFamily="34" charset="0"/>
                <a:cs typeface="Arial" panose="020B0604020202020204" pitchFamily="34" charset="0"/>
              </a:rPr>
              <a:t> поради недостапност на веродостојни статистички податоци</a:t>
            </a:r>
            <a:endParaRPr lang="en-US" sz="1600"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Пријавени, истражени, судски гонети, </a:t>
            </a:r>
            <a:r>
              <a:rPr lang="mk-MK" sz="1400" dirty="0" err="1">
                <a:latin typeface="Arial" panose="020B0604020202020204" pitchFamily="34" charset="0"/>
                <a:cs typeface="Arial" panose="020B0604020202020204" pitchFamily="34" charset="0"/>
              </a:rPr>
              <a:t>пресудени</a:t>
            </a:r>
            <a:r>
              <a:rPr lang="mk-MK" sz="1400" dirty="0">
                <a:latin typeface="Arial" panose="020B0604020202020204" pitchFamily="34" charset="0"/>
                <a:cs typeface="Arial" panose="020B0604020202020204" pitchFamily="34" charset="0"/>
              </a:rPr>
              <a:t> случаи</a:t>
            </a:r>
            <a:endParaRPr lang="en-US" sz="1400"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Број и видови на извлечени електронски докази, анализирани уреди</a:t>
            </a:r>
            <a:endParaRPr lang="en-US"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rgbClr val="00B0F0"/>
                </a:solidFill>
                <a:latin typeface="Arial" panose="020B0604020202020204" pitchFamily="34" charset="0"/>
                <a:cs typeface="Arial" panose="020B0604020202020204" pitchFamily="34" charset="0"/>
              </a:rPr>
              <a:t> </a:t>
            </a:r>
            <a:r>
              <a:rPr lang="mk-MK" sz="3000" b="1" dirty="0" err="1">
                <a:solidFill>
                  <a:schemeClr val="bg1"/>
                </a:solidFill>
                <a:latin typeface="Arial" panose="020B0604020202020204" pitchFamily="34" charset="0"/>
                <a:cs typeface="Arial" panose="020B0604020202020204" pitchFamily="34" charset="0"/>
              </a:rPr>
              <a:t>Сајбер</a:t>
            </a:r>
            <a:r>
              <a:rPr lang="mk-MK" sz="3000" b="1" dirty="0">
                <a:solidFill>
                  <a:schemeClr val="bg1"/>
                </a:solidFill>
                <a:latin typeface="Arial" panose="020B0604020202020204" pitchFamily="34" charset="0"/>
                <a:cs typeface="Arial" panose="020B0604020202020204" pitchFamily="34" charset="0"/>
              </a:rPr>
              <a:t>-криминал како предмет на</a:t>
            </a:r>
          </a:p>
          <a:p>
            <a:pPr algn="r"/>
            <a:r>
              <a:rPr lang="mk-MK" sz="3000" b="1" dirty="0">
                <a:solidFill>
                  <a:schemeClr val="bg1"/>
                </a:solidFill>
                <a:latin typeface="Arial" panose="020B0604020202020204" pitchFamily="34" charset="0"/>
                <a:cs typeface="Arial" panose="020B0604020202020204" pitchFamily="34" charset="0"/>
              </a:rPr>
              <a:t>кривична правда </a:t>
            </a:r>
            <a:r>
              <a:rPr lang="en-GB" sz="3000" b="1" dirty="0">
                <a:solidFill>
                  <a:schemeClr val="bg1"/>
                </a:solidFill>
                <a:latin typeface="Arial" panose="020B0604020202020204" pitchFamily="34" charset="0"/>
                <a:cs typeface="Arial" panose="020B0604020202020204" pitchFamily="34" charset="0"/>
              </a:rPr>
              <a:t>–</a:t>
            </a:r>
            <a:r>
              <a:rPr lang="mk-MK" sz="3000" b="1" dirty="0">
                <a:solidFill>
                  <a:schemeClr val="bg1"/>
                </a:solidFill>
                <a:latin typeface="Arial" panose="020B0604020202020204" pitchFamily="34" charset="0"/>
                <a:cs typeface="Arial" panose="020B0604020202020204" pitchFamily="34" charset="0"/>
              </a:rPr>
              <a:t> Главни предизвици</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mk-MK" dirty="0">
                <a:latin typeface="Arial" panose="020B0604020202020204" pitchFamily="34" charset="0"/>
                <a:cs typeface="Arial" panose="020B0604020202020204" pitchFamily="34" charset="0"/>
              </a:rPr>
              <a:t>Единиците за истражување на </a:t>
            </a:r>
            <a:r>
              <a:rPr lang="mk-MK" dirty="0" err="1">
                <a:latin typeface="Arial" panose="020B0604020202020204" pitchFamily="34" charset="0"/>
                <a:cs typeface="Arial" panose="020B0604020202020204" pitchFamily="34" charset="0"/>
              </a:rPr>
              <a:t>сајбер</a:t>
            </a:r>
            <a:r>
              <a:rPr lang="mk-MK" dirty="0">
                <a:latin typeface="Arial" panose="020B0604020202020204" pitchFamily="34" charset="0"/>
                <a:cs typeface="Arial" panose="020B0604020202020204" pitchFamily="34" charset="0"/>
              </a:rPr>
              <a:t>-криминал обично немаат доволно персонал и не се </a:t>
            </a:r>
            <a:r>
              <a:rPr lang="mk-MK" b="1" dirty="0">
                <a:latin typeface="Arial" panose="020B0604020202020204" pitchFamily="34" charset="0"/>
                <a:cs typeface="Arial" panose="020B0604020202020204" pitchFamily="34" charset="0"/>
              </a:rPr>
              <a:t>соодветно обучени/квалификувани</a:t>
            </a:r>
            <a:endParaRPr lang="en-US" b="1"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Употреба на </a:t>
            </a:r>
            <a:r>
              <a:rPr lang="en-US" dirty="0">
                <a:latin typeface="Arial" panose="020B0604020202020204" pitchFamily="34" charset="0"/>
                <a:cs typeface="Arial" panose="020B0604020202020204" pitchFamily="34" charset="0"/>
              </a:rPr>
              <a:t>VPN/</a:t>
            </a:r>
            <a:r>
              <a:rPr lang="mk-MK" dirty="0">
                <a:latin typeface="Arial" panose="020B0604020202020204" pitchFamily="34" charset="0"/>
                <a:cs typeface="Arial" panose="020B0604020202020204" pitchFamily="34" charset="0"/>
              </a:rPr>
              <a:t>приватни тунели за комуникација и прокси сервери/употреба на </a:t>
            </a:r>
            <a:r>
              <a:rPr lang="en-GB" dirty="0">
                <a:latin typeface="Arial" panose="020B0604020202020204" pitchFamily="34" charset="0"/>
                <a:cs typeface="Arial" panose="020B0604020202020204" pitchFamily="34" charset="0"/>
              </a:rPr>
              <a:t>Darknet</a:t>
            </a:r>
            <a:r>
              <a:rPr lang="mk-MK" dirty="0">
                <a:latin typeface="Arial" panose="020B0604020202020204" pitchFamily="34" charset="0"/>
                <a:cs typeface="Arial" panose="020B0604020202020204" pitchFamily="34" charset="0"/>
              </a:rPr>
              <a:t> и виртуелни валути</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Разбирање на модус операнди/Докази што треба да се соберат</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Истрага на можни форми на организиран криминал наспроти единечен злосторник</a:t>
            </a:r>
            <a:endParaRPr lang="en-US" dirty="0">
              <a:latin typeface="Arial" panose="020B0604020202020204" pitchFamily="34" charset="0"/>
              <a:cs typeface="Arial" panose="020B0604020202020204" pitchFamily="34" charset="0"/>
            </a:endParaRP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mk-MK" b="1" dirty="0">
                <a:latin typeface="Arial" panose="020B0604020202020204" pitchFamily="34" charset="0"/>
                <a:cs typeface="Arial" panose="020B0604020202020204" pitchFamily="34" charset="0"/>
              </a:rPr>
              <a:t>Ограничени технички можности</a:t>
            </a:r>
            <a:r>
              <a:rPr lang="mk-MK" dirty="0">
                <a:latin typeface="Arial" panose="020B0604020202020204" pitchFamily="34" charset="0"/>
                <a:cs typeface="Arial" panose="020B0604020202020204" pitchFamily="34" charset="0"/>
              </a:rPr>
              <a:t> за поддршка на успешна истрага</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Застарени форензички лаборатории за податоци/мобилност</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Форензика за штетен софтвер</a:t>
            </a:r>
            <a:r>
              <a:rPr lang="en-US" dirty="0">
                <a:latin typeface="Arial" panose="020B0604020202020204" pitchFamily="34" charset="0"/>
                <a:cs typeface="Arial" panose="020B0604020202020204" pitchFamily="34" charset="0"/>
              </a:rPr>
              <a:t> (malware)</a:t>
            </a:r>
            <a:r>
              <a:rPr lang="mk-MK" dirty="0">
                <a:latin typeface="Arial" panose="020B0604020202020204" pitchFamily="34" charset="0"/>
                <a:cs typeface="Arial" panose="020B0604020202020204" pitchFamily="34" charset="0"/>
              </a:rPr>
              <a:t> и можности за обратен инженеринг</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Соработка со локални даватели на телекомуникациски услуги</a:t>
            </a:r>
            <a:endParaRPr lang="en-US" dirty="0">
              <a:latin typeface="Arial" panose="020B0604020202020204" pitchFamily="34" charset="0"/>
              <a:cs typeface="Arial" panose="020B0604020202020204" pitchFamily="34" charset="0"/>
            </a:endParaRP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mk-MK" b="1" dirty="0">
                <a:latin typeface="Arial" panose="020B0604020202020204" pitchFamily="34" charset="0"/>
                <a:cs typeface="Arial" panose="020B0604020202020204" pitchFamily="34" charset="0"/>
              </a:rPr>
              <a:t>Меѓународна соработка</a:t>
            </a:r>
            <a:endParaRPr lang="en-US" b="1"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Помеѓу полицијата</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Меѓународна судска соработка</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Интеракции со големи меѓународни даватели на услуги (друштвени мрежи, итн.)</a:t>
            </a:r>
            <a:endParaRPr lang="en-US" dirty="0">
              <a:latin typeface="Arial" panose="020B0604020202020204" pitchFamily="34" charset="0"/>
              <a:cs typeface="Arial" panose="020B0604020202020204" pitchFamily="34" charset="0"/>
            </a:endParaRPr>
          </a:p>
          <a:p>
            <a:pPr lvl="1">
              <a:lnSpc>
                <a:spcPct val="120000"/>
              </a:lnSpc>
              <a:defRPr/>
            </a:pP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a:normAutofit fontScale="85000"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Доставена за потпишување во ноември 2001 година во Будимпешта</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Проследена од Конвенција на комитетот за </a:t>
            </a:r>
            <a:r>
              <a:rPr lang="mk-MK" sz="1800" dirty="0" err="1">
                <a:latin typeface="Arial" panose="020B0604020202020204" pitchFamily="34" charset="0"/>
                <a:cs typeface="Arial" panose="020B0604020202020204" pitchFamily="34" charset="0"/>
              </a:rPr>
              <a:t>сајбер</a:t>
            </a:r>
            <a:r>
              <a:rPr lang="mk-MK" sz="1800" dirty="0">
                <a:latin typeface="Arial" panose="020B0604020202020204" pitchFamily="34" charset="0"/>
                <a:cs typeface="Arial" panose="020B0604020202020204" pitchFamily="34" charset="0"/>
              </a:rPr>
              <a:t>-криминал </a:t>
            </a:r>
            <a:r>
              <a:rPr lang="en-US" sz="1800" dirty="0">
                <a:latin typeface="Arial" panose="020B0604020202020204" pitchFamily="34" charset="0"/>
                <a:cs typeface="Arial" panose="020B0604020202020204" pitchFamily="34" charset="0"/>
              </a:rPr>
              <a:t>(T-CY) </a:t>
            </a: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Отворено за пристапување од која било држава</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Засега, единствениот </a:t>
            </a:r>
            <a:r>
              <a:rPr lang="mk-MK" sz="1800" b="1" dirty="0">
                <a:latin typeface="Arial" panose="020B0604020202020204" pitchFamily="34" charset="0"/>
                <a:cs typeface="Arial" panose="020B0604020202020204" pitchFamily="34" charset="0"/>
              </a:rPr>
              <a:t>меѓународен договор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и електронски докази</a:t>
            </a:r>
            <a:endParaRPr lang="en-US" sz="1800" b="1"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Дава неутрално технолошки дефиниции на високо ниво за прекршоци за </a:t>
            </a:r>
            <a:r>
              <a:rPr lang="mk-MK" sz="1800" dirty="0" err="1">
                <a:latin typeface="Arial" panose="020B0604020202020204" pitchFamily="34" charset="0"/>
                <a:cs typeface="Arial" panose="020B0604020202020204" pitchFamily="34" charset="0"/>
              </a:rPr>
              <a:t>сајбер</a:t>
            </a:r>
            <a:r>
              <a:rPr lang="mk-MK" sz="1800" dirty="0">
                <a:latin typeface="Arial" panose="020B0604020202020204" pitchFamily="34" charset="0"/>
                <a:cs typeface="Arial" panose="020B0604020202020204" pitchFamily="34" charset="0"/>
              </a:rPr>
              <a:t>-криминал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Поставува стандардни процедури за истрага и гонење на национално ниво и ги дава релевантните обврски на засегнатите страни</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Ги дефинира процесните одредби за меѓународна соработка, помеѓу полицијата и правосудните органи</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Овозможува услови и заштитни мерки за исполнување на владеењето на правото</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T-CY</a:t>
            </a:r>
            <a:r>
              <a:rPr lang="mk-MK" sz="1800" dirty="0">
                <a:latin typeface="Arial" panose="020B0604020202020204" pitchFamily="34" charset="0"/>
                <a:cs typeface="Arial" panose="020B0604020202020204" pitchFamily="34" charset="0"/>
              </a:rPr>
              <a:t> ги објавува</a:t>
            </a:r>
            <a:r>
              <a:rPr lang="en-US" sz="1800" dirty="0">
                <a:latin typeface="Arial" panose="020B0604020202020204" pitchFamily="34" charset="0"/>
                <a:cs typeface="Arial" panose="020B0604020202020204" pitchFamily="34" charset="0"/>
              </a:rPr>
              <a:t> </a:t>
            </a:r>
            <a:r>
              <a:rPr lang="mk-MK" sz="1800" b="1" dirty="0">
                <a:latin typeface="Arial" panose="020B0604020202020204" pitchFamily="34" charset="0"/>
                <a:cs typeface="Arial" panose="020B0604020202020204" pitchFamily="34" charset="0"/>
              </a:rPr>
              <a:t>белешките за упатства </a:t>
            </a:r>
            <a:r>
              <a:rPr lang="mk-MK" sz="1800" dirty="0">
                <a:latin typeface="Arial" panose="020B0604020202020204" pitchFamily="34" charset="0"/>
                <a:cs typeface="Arial" panose="020B0604020202020204" pitchFamily="34" charset="0"/>
              </a:rPr>
              <a:t>за толкување на одредбите од КОБ</a:t>
            </a:r>
            <a:r>
              <a:rPr lang="en-US" sz="1800" dirty="0">
                <a:latin typeface="Arial" panose="020B0604020202020204" pitchFamily="34" charset="0"/>
                <a:cs typeface="Arial" panose="020B0604020202020204" pitchFamily="34" charset="0"/>
              </a:rPr>
              <a:t> </a:t>
            </a:r>
            <a:r>
              <a:rPr lang="mk-MK" sz="1800" dirty="0">
                <a:latin typeface="Arial" panose="020B0604020202020204" pitchFamily="34" charset="0"/>
                <a:cs typeface="Arial" panose="020B0604020202020204" pitchFamily="34" charset="0"/>
              </a:rPr>
              <a:t>во светло на нови закани и нови технолошки парадигми</a:t>
            </a:r>
            <a:endParaRPr lang="en-US" sz="1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2600" b="1" dirty="0">
                <a:solidFill>
                  <a:schemeClr val="bg1"/>
                </a:solidFill>
                <a:latin typeface="Arial" panose="020B0604020202020204" pitchFamily="34" charset="0"/>
                <a:cs typeface="Arial" panose="020B0604020202020204" pitchFamily="34" charset="0"/>
              </a:rPr>
              <a:t>Конвенција на Совет на Европа за </a:t>
            </a:r>
            <a:r>
              <a:rPr lang="mk-MK" sz="2600" b="1" dirty="0" err="1">
                <a:solidFill>
                  <a:schemeClr val="bg1"/>
                </a:solidFill>
                <a:latin typeface="Arial" panose="020B0604020202020204" pitchFamily="34" charset="0"/>
                <a:cs typeface="Arial" panose="020B0604020202020204" pitchFamily="34" charset="0"/>
              </a:rPr>
              <a:t>сајбер</a:t>
            </a:r>
            <a:r>
              <a:rPr lang="mk-MK" sz="2600" b="1" dirty="0">
                <a:solidFill>
                  <a:schemeClr val="bg1"/>
                </a:solidFill>
                <a:latin typeface="Arial" panose="020B0604020202020204" pitchFamily="34" charset="0"/>
                <a:cs typeface="Arial" panose="020B0604020202020204" pitchFamily="34" charset="0"/>
              </a:rPr>
              <a:t>-криминал</a:t>
            </a:r>
          </a:p>
          <a:p>
            <a:pPr algn="r"/>
            <a:r>
              <a:rPr lang="mk-MK" sz="2600" b="1" dirty="0">
                <a:solidFill>
                  <a:schemeClr val="bg1"/>
                </a:solidFill>
                <a:latin typeface="Arial" panose="020B0604020202020204" pitchFamily="34" charset="0"/>
                <a:cs typeface="Arial" panose="020B0604020202020204" pitchFamily="34" charset="0"/>
              </a:rPr>
              <a:t>Конвенција од Будимпешта</a:t>
            </a: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Досег на Конвенцијата од Будимпешта</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43669" y="5063671"/>
            <a:ext cx="33178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Конвенција од Будимпешта</a:t>
            </a:r>
            <a:endParaRPr lang="en-GB" sz="1400" b="1" dirty="0">
              <a:latin typeface="Verdana" charset="0"/>
              <a:cs typeface="Verdana" charset="0"/>
            </a:endParaRPr>
          </a:p>
          <a:p>
            <a:r>
              <a:rPr lang="mk-MK" sz="1400" b="1" dirty="0" err="1">
                <a:latin typeface="Verdana" charset="0"/>
                <a:cs typeface="Verdana" charset="0"/>
              </a:rPr>
              <a:t>рРатификувале</a:t>
            </a:r>
            <a:r>
              <a:rPr lang="mk-MK" sz="1400" b="1" dirty="0">
                <a:latin typeface="Verdana" charset="0"/>
                <a:cs typeface="Verdana" charset="0"/>
              </a:rPr>
              <a:t>/пристапиле</a:t>
            </a:r>
            <a:r>
              <a:rPr lang="en-GB" sz="1400" b="1" dirty="0">
                <a:latin typeface="Verdana" charset="0"/>
                <a:cs typeface="Verdana" charset="0"/>
              </a:rPr>
              <a:t>: </a:t>
            </a:r>
            <a:r>
              <a:rPr lang="en-GB" sz="2800" b="1" dirty="0">
                <a:solidFill>
                  <a:srgbClr val="FF0000"/>
                </a:solidFill>
                <a:latin typeface="Verdana" charset="0"/>
                <a:cs typeface="Verdana" charset="0"/>
              </a:rPr>
              <a:t>65</a:t>
            </a:r>
            <a:endParaRPr lang="mk-MK" sz="2800" b="1" dirty="0">
              <a:solidFill>
                <a:srgbClr val="FF0000"/>
              </a:solidFill>
              <a:latin typeface="Verdana" charset="0"/>
              <a:cs typeface="Verdana" charset="0"/>
            </a:endParaRP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43669" y="5781692"/>
            <a:ext cx="2759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endParaRPr lang="mk-MK" sz="1400" b="1" dirty="0">
              <a:latin typeface="Verdana" charset="0"/>
              <a:cs typeface="Verdana" charset="0"/>
            </a:endParaRPr>
          </a:p>
          <a:p>
            <a:r>
              <a:rPr lang="mk-MK" sz="1400" b="1" dirty="0">
                <a:latin typeface="Verdana" charset="0"/>
                <a:cs typeface="Verdana" charset="0"/>
              </a:rPr>
              <a:t>Потпишале: 3</a:t>
            </a:r>
            <a:endParaRPr lang="en-GB" sz="1400" b="1" dirty="0">
              <a:latin typeface="Verdana" charset="0"/>
              <a:cs typeface="Verdana" charset="0"/>
            </a:endParaRP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25740" y="6213938"/>
            <a:ext cx="30241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Поканети да пристапат</a:t>
            </a:r>
            <a:r>
              <a:rPr lang="en-GB" sz="1400" b="1" dirty="0">
                <a:latin typeface="Verdana" charset="0"/>
                <a:cs typeface="Verdana" charset="0"/>
              </a:rPr>
              <a:t>:  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59994" y="5206546"/>
            <a:ext cx="49815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Други држави со закони/нацрт-закони во голема мера во согласност со Конвенцијата од Будимпешта </a:t>
            </a:r>
            <a:r>
              <a:rPr lang="en-GB" sz="1400" b="1" dirty="0">
                <a:latin typeface="Verdana" charset="0"/>
                <a:cs typeface="Verdana" charset="0"/>
              </a:rPr>
              <a:t>= 20</a:t>
            </a:r>
          </a:p>
        </p:txBody>
      </p:sp>
      <p:sp>
        <p:nvSpPr>
          <p:cNvPr id="281" name="Oval 280">
            <a:extLst>
              <a:ext uri="{FF2B5EF4-FFF2-40B4-BE49-F238E27FC236}">
                <a16:creationId xmlns:a16="http://schemas.microsoft.com/office/drawing/2014/main" id="{F38AAE3A-A171-46A6-AFE0-39A16F72AA54}"/>
              </a:ext>
            </a:extLst>
          </p:cNvPr>
          <p:cNvSpPr/>
          <p:nvPr/>
        </p:nvSpPr>
        <p:spPr>
          <a:xfrm>
            <a:off x="3291593"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3291593"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3291593"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537467" y="5300220"/>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796506" y="5801859"/>
            <a:ext cx="49815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Понатамошни држави кои се повикуваат на Конвенцијата од Будимпешта за законодавство </a:t>
            </a:r>
            <a:r>
              <a:rPr lang="en-GB" sz="1400" b="1" dirty="0">
                <a:latin typeface="Verdana" charset="0"/>
                <a:cs typeface="Verdana" charset="0"/>
              </a:rPr>
              <a:t>= 50+</a:t>
            </a:r>
          </a:p>
        </p:txBody>
      </p:sp>
      <p:sp>
        <p:nvSpPr>
          <p:cNvPr id="286" name="Oval 285">
            <a:extLst>
              <a:ext uri="{FF2B5EF4-FFF2-40B4-BE49-F238E27FC236}">
                <a16:creationId xmlns:a16="http://schemas.microsoft.com/office/drawing/2014/main" id="{430BEF88-8793-48F2-A373-ED69B32F3D28}"/>
              </a:ext>
            </a:extLst>
          </p:cNvPr>
          <p:cNvSpPr/>
          <p:nvPr/>
        </p:nvSpPr>
        <p:spPr>
          <a:xfrm>
            <a:off x="8529637" y="6017778"/>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Процес на пристапување</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a:normAutofit fontScale="6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Изразување интерес</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Анализа на законодавството и на контекстот</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Советодавна мисија за законодавство за </a:t>
            </a:r>
            <a:r>
              <a:rPr lang="mk-MK" b="1" dirty="0" err="1">
                <a:latin typeface="Arial" panose="020B0604020202020204" pitchFamily="34" charset="0"/>
                <a:cs typeface="Arial" panose="020B0604020202020204" pitchFamily="34" charset="0"/>
              </a:rPr>
              <a:t>сајбер</a:t>
            </a:r>
            <a:r>
              <a:rPr lang="mk-MK" b="1" dirty="0">
                <a:latin typeface="Arial" panose="020B0604020202020204" pitchFamily="34" charset="0"/>
                <a:cs typeface="Arial" panose="020B0604020202020204" pitchFamily="34" charset="0"/>
              </a:rPr>
              <a:t>-криминал</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Законодавство во согласност со одредбите на Конвенцијата од Будимпешта</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Барање за приклучување кон </a:t>
            </a:r>
            <a:r>
              <a:rPr lang="mk-MK" b="1" dirty="0" err="1">
                <a:latin typeface="Arial" panose="020B0604020202020204" pitchFamily="34" charset="0"/>
                <a:cs typeface="Arial" panose="020B0604020202020204" pitchFamily="34" charset="0"/>
              </a:rPr>
              <a:t>КоБ</a:t>
            </a:r>
            <a:r>
              <a:rPr lang="mk-MK" b="1" dirty="0">
                <a:latin typeface="Arial" panose="020B0604020202020204" pitchFamily="34" charset="0"/>
                <a:cs typeface="Arial" panose="020B0604020202020204" pitchFamily="34" charset="0"/>
              </a:rPr>
              <a:t>, </a:t>
            </a:r>
            <a:r>
              <a:rPr lang="mk-MK" b="1" dirty="0" err="1">
                <a:latin typeface="Arial" panose="020B0604020202020204" pitchFamily="34" charset="0"/>
                <a:cs typeface="Arial" panose="020B0604020202020204" pitchFamily="34" charset="0"/>
              </a:rPr>
              <a:t>формализирано</a:t>
            </a:r>
            <a:r>
              <a:rPr lang="mk-MK" b="1" dirty="0">
                <a:latin typeface="Arial" panose="020B0604020202020204" pitchFamily="34" charset="0"/>
                <a:cs typeface="Arial" panose="020B0604020202020204" pitchFamily="34" charset="0"/>
              </a:rPr>
              <a:t> од Владата и испратено до Советот на Европа</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Анализа на барањето од Канцеларијата за договори и одлука од Конвенцијата на комитетот за </a:t>
            </a:r>
            <a:r>
              <a:rPr lang="mk-MK" b="1" dirty="0" err="1">
                <a:latin typeface="Arial" panose="020B0604020202020204" pitchFamily="34" charset="0"/>
                <a:cs typeface="Arial" panose="020B0604020202020204" pitchFamily="34" charset="0"/>
              </a:rPr>
              <a:t>сајбер</a:t>
            </a:r>
            <a:r>
              <a:rPr lang="mk-MK" b="1" dirty="0">
                <a:latin typeface="Arial" panose="020B0604020202020204" pitchFamily="34" charset="0"/>
                <a:cs typeface="Arial" panose="020B0604020202020204" pitchFamily="34" charset="0"/>
              </a:rPr>
              <a:t>-криминал</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Покана за членство на земјата во </a:t>
            </a:r>
            <a:r>
              <a:rPr lang="mk-MK" b="1" dirty="0" err="1">
                <a:latin typeface="Arial" panose="020B0604020202020204" pitchFamily="34" charset="0"/>
                <a:cs typeface="Arial" panose="020B0604020202020204" pitchFamily="34" charset="0"/>
              </a:rPr>
              <a:t>КоБ</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Ратификација и инструменти за пристапување депонирани во Стразбур</a:t>
            </a:r>
            <a:endParaRPr lang="en-US" b="1" dirty="0">
              <a:latin typeface="Arial" panose="020B0604020202020204" pitchFamily="34" charset="0"/>
              <a:cs typeface="Arial" panose="020B0604020202020204" pitchFamily="34" charset="0"/>
            </a:endParaRPr>
          </a:p>
        </p:txBody>
      </p:sp>
      <p:sp>
        <p:nvSpPr>
          <p:cNvPr id="7" name="Rounded Rectangle 1">
            <a:extLst>
              <a:ext uri="{FF2B5EF4-FFF2-40B4-BE49-F238E27FC236}">
                <a16:creationId xmlns:a16="http://schemas.microsoft.com/office/drawing/2014/main" id="{9DC4FF4E-1B71-4657-AA41-52944EAE3822}"/>
              </a:ext>
            </a:extLst>
          </p:cNvPr>
          <p:cNvSpPr/>
          <p:nvPr/>
        </p:nvSpPr>
        <p:spPr>
          <a:xfrm>
            <a:off x="107504" y="25649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07504" y="3356992"/>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14812</TotalTime>
  <Words>3457</Words>
  <Application>Microsoft Office PowerPoint</Application>
  <PresentationFormat>On-screen Show (4:3)</PresentationFormat>
  <Paragraphs>353</Paragraphs>
  <Slides>21</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Arial Narrow</vt:lpstr>
      <vt:lpstr>Calibri</vt:lpstr>
      <vt:lpstr>Open Sans</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406</cp:revision>
  <dcterms:created xsi:type="dcterms:W3CDTF">2012-01-25T15:22:10Z</dcterms:created>
  <dcterms:modified xsi:type="dcterms:W3CDTF">2021-06-29T11:35:06Z</dcterms:modified>
</cp:coreProperties>
</file>